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5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69" r:id="rId16"/>
    <p:sldId id="270" r:id="rId17"/>
    <p:sldId id="271" r:id="rId18"/>
    <p:sldId id="272" r:id="rId19"/>
    <p:sldId id="278" r:id="rId20"/>
    <p:sldId id="273" r:id="rId21"/>
    <p:sldId id="277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F5F"/>
    <a:srgbClr val="00B0F0"/>
    <a:srgbClr val="7030A0"/>
    <a:srgbClr val="00B050"/>
    <a:srgbClr val="B0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0A6E6-7D2C-4A69-BA9A-58AFE4999C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1CD6520-F951-4A91-9A78-9FC1308D9FF0}">
      <dgm:prSet/>
      <dgm:spPr/>
      <dgm:t>
        <a:bodyPr/>
        <a:lstStyle/>
        <a:p>
          <a:pPr>
            <a:defRPr cap="all"/>
          </a:pPr>
          <a:r>
            <a:rPr lang="en-US"/>
            <a:t>1.</a:t>
          </a:r>
          <a:r>
            <a:rPr lang="zh-CN"/>
            <a:t> 限制条件极其多（上万个）</a:t>
          </a:r>
          <a:endParaRPr lang="en-US"/>
        </a:p>
      </dgm:t>
    </dgm:pt>
    <dgm:pt modelId="{94BE7FA5-E712-4045-A153-4A69B9B86AEE}" type="parTrans" cxnId="{FC692948-74EE-42C2-9FAF-89F1443888D1}">
      <dgm:prSet/>
      <dgm:spPr/>
      <dgm:t>
        <a:bodyPr/>
        <a:lstStyle/>
        <a:p>
          <a:endParaRPr lang="en-US"/>
        </a:p>
      </dgm:t>
    </dgm:pt>
    <dgm:pt modelId="{98014D6E-05A3-470B-A505-3F374A4E4032}" type="sibTrans" cxnId="{FC692948-74EE-42C2-9FAF-89F1443888D1}">
      <dgm:prSet/>
      <dgm:spPr/>
      <dgm:t>
        <a:bodyPr/>
        <a:lstStyle/>
        <a:p>
          <a:endParaRPr lang="en-US"/>
        </a:p>
      </dgm:t>
    </dgm:pt>
    <dgm:pt modelId="{5EE145EA-C6E3-4FF0-84FC-028C82083CB5}">
      <dgm:prSet/>
      <dgm:spPr/>
      <dgm:t>
        <a:bodyPr/>
        <a:lstStyle/>
        <a:p>
          <a:pPr>
            <a:defRPr cap="all"/>
          </a:pPr>
          <a:r>
            <a:rPr lang="en-US"/>
            <a:t>2.</a:t>
          </a:r>
          <a:r>
            <a:rPr lang="zh-CN"/>
            <a:t> 问题分解及其复杂（难以识别子问题）</a:t>
          </a:r>
          <a:endParaRPr lang="en-US"/>
        </a:p>
      </dgm:t>
    </dgm:pt>
    <dgm:pt modelId="{7FD9E8A1-4356-4C56-A997-EE833C89D806}" type="parTrans" cxnId="{64FC00DB-6300-42C0-842B-44EAD94CB155}">
      <dgm:prSet/>
      <dgm:spPr/>
      <dgm:t>
        <a:bodyPr/>
        <a:lstStyle/>
        <a:p>
          <a:endParaRPr lang="en-US"/>
        </a:p>
      </dgm:t>
    </dgm:pt>
    <dgm:pt modelId="{CDCBB8D7-2A93-4304-A8F2-E6DC3FB2B57C}" type="sibTrans" cxnId="{64FC00DB-6300-42C0-842B-44EAD94CB155}">
      <dgm:prSet/>
      <dgm:spPr/>
      <dgm:t>
        <a:bodyPr/>
        <a:lstStyle/>
        <a:p>
          <a:endParaRPr lang="en-US"/>
        </a:p>
      </dgm:t>
    </dgm:pt>
    <dgm:pt modelId="{35E0FE9F-FDF0-4274-B166-E96E1F219C98}">
      <dgm:prSet/>
      <dgm:spPr/>
      <dgm:t>
        <a:bodyPr/>
        <a:lstStyle/>
        <a:p>
          <a:pPr>
            <a:defRPr cap="all"/>
          </a:pPr>
          <a:r>
            <a:rPr lang="en-US"/>
            <a:t>3.</a:t>
          </a:r>
          <a:r>
            <a:rPr lang="zh-CN"/>
            <a:t> 子问题拆解极多（时间复杂度太高）</a:t>
          </a:r>
          <a:endParaRPr lang="en-US"/>
        </a:p>
      </dgm:t>
    </dgm:pt>
    <dgm:pt modelId="{31BE5870-87C5-43AD-8ED6-6C75F635AD59}" type="parTrans" cxnId="{35D3E681-D46A-4BC8-9AE9-DDACF0BEF6EB}">
      <dgm:prSet/>
      <dgm:spPr/>
      <dgm:t>
        <a:bodyPr/>
        <a:lstStyle/>
        <a:p>
          <a:endParaRPr lang="en-US"/>
        </a:p>
      </dgm:t>
    </dgm:pt>
    <dgm:pt modelId="{46D7761A-DD56-4BAD-B500-6853070B07B9}" type="sibTrans" cxnId="{35D3E681-D46A-4BC8-9AE9-DDACF0BEF6EB}">
      <dgm:prSet/>
      <dgm:spPr/>
      <dgm:t>
        <a:bodyPr/>
        <a:lstStyle/>
        <a:p>
          <a:endParaRPr lang="en-US"/>
        </a:p>
      </dgm:t>
    </dgm:pt>
    <dgm:pt modelId="{3CC2C68A-B0D7-4575-93A4-03FBAEDF144C}">
      <dgm:prSet/>
      <dgm:spPr/>
      <dgm:t>
        <a:bodyPr/>
        <a:lstStyle/>
        <a:p>
          <a:pPr>
            <a:defRPr cap="all"/>
          </a:pPr>
          <a:r>
            <a:rPr lang="zh-CN"/>
            <a:t>怎么办？</a:t>
          </a:r>
          <a:endParaRPr lang="en-US"/>
        </a:p>
      </dgm:t>
    </dgm:pt>
    <dgm:pt modelId="{A73C43F3-594D-4D9A-BAB0-54F7598A381F}" type="parTrans" cxnId="{4BF7449F-2A45-45CE-B866-A1DD9A61D0A0}">
      <dgm:prSet/>
      <dgm:spPr/>
      <dgm:t>
        <a:bodyPr/>
        <a:lstStyle/>
        <a:p>
          <a:endParaRPr lang="en-US"/>
        </a:p>
      </dgm:t>
    </dgm:pt>
    <dgm:pt modelId="{AC9FFC67-0CE9-4CC3-858E-3A464773A101}" type="sibTrans" cxnId="{4BF7449F-2A45-45CE-B866-A1DD9A61D0A0}">
      <dgm:prSet/>
      <dgm:spPr/>
      <dgm:t>
        <a:bodyPr/>
        <a:lstStyle/>
        <a:p>
          <a:endParaRPr lang="en-US"/>
        </a:p>
      </dgm:t>
    </dgm:pt>
    <dgm:pt modelId="{8BCA7EA1-54C5-49BA-8B46-6352E20F18B1}" type="pres">
      <dgm:prSet presAssocID="{BA50A6E6-7D2C-4A69-BA9A-58AFE4999C32}" presName="root" presStyleCnt="0">
        <dgm:presLayoutVars>
          <dgm:dir/>
          <dgm:resizeHandles val="exact"/>
        </dgm:presLayoutVars>
      </dgm:prSet>
      <dgm:spPr/>
    </dgm:pt>
    <dgm:pt modelId="{5DE3AE7F-DE63-450A-9333-9D47A83E4311}" type="pres">
      <dgm:prSet presAssocID="{41CD6520-F951-4A91-9A78-9FC1308D9FF0}" presName="compNode" presStyleCnt="0"/>
      <dgm:spPr/>
    </dgm:pt>
    <dgm:pt modelId="{1883A9C4-EAE2-4288-B193-3A0AB794D38B}" type="pres">
      <dgm:prSet presAssocID="{41CD6520-F951-4A91-9A78-9FC1308D9FF0}" presName="iconBgRect" presStyleLbl="bgShp" presStyleIdx="0" presStyleCnt="4"/>
      <dgm:spPr/>
    </dgm:pt>
    <dgm:pt modelId="{2CF87509-3C78-4587-A77E-2863C2CAB0FE}" type="pres">
      <dgm:prSet presAssocID="{41CD6520-F951-4A91-9A78-9FC1308D9F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 with solid fill"/>
        </a:ext>
      </dgm:extLst>
    </dgm:pt>
    <dgm:pt modelId="{49CF03B2-1E9F-4455-B412-01FA0E2B2940}" type="pres">
      <dgm:prSet presAssocID="{41CD6520-F951-4A91-9A78-9FC1308D9FF0}" presName="spaceRect" presStyleCnt="0"/>
      <dgm:spPr/>
    </dgm:pt>
    <dgm:pt modelId="{18B92CDC-0244-452D-BD8B-55607BA77740}" type="pres">
      <dgm:prSet presAssocID="{41CD6520-F951-4A91-9A78-9FC1308D9FF0}" presName="textRect" presStyleLbl="revTx" presStyleIdx="0" presStyleCnt="4">
        <dgm:presLayoutVars>
          <dgm:chMax val="1"/>
          <dgm:chPref val="1"/>
        </dgm:presLayoutVars>
      </dgm:prSet>
      <dgm:spPr/>
    </dgm:pt>
    <dgm:pt modelId="{21C795C8-63F4-4EEF-9E17-F9648BB99E26}" type="pres">
      <dgm:prSet presAssocID="{98014D6E-05A3-470B-A505-3F374A4E4032}" presName="sibTrans" presStyleCnt="0"/>
      <dgm:spPr/>
    </dgm:pt>
    <dgm:pt modelId="{9719F171-0089-4DE3-88FA-48EE32A96D58}" type="pres">
      <dgm:prSet presAssocID="{5EE145EA-C6E3-4FF0-84FC-028C82083CB5}" presName="compNode" presStyleCnt="0"/>
      <dgm:spPr/>
    </dgm:pt>
    <dgm:pt modelId="{142A916D-2163-43BE-8180-F8EC675328D1}" type="pres">
      <dgm:prSet presAssocID="{5EE145EA-C6E3-4FF0-84FC-028C82083CB5}" presName="iconBgRect" presStyleLbl="bgShp" presStyleIdx="1" presStyleCnt="4"/>
      <dgm:spPr/>
    </dgm:pt>
    <dgm:pt modelId="{61600562-FF61-436E-8911-2AB6A262ACA4}" type="pres">
      <dgm:prSet presAssocID="{5EE145EA-C6E3-4FF0-84FC-028C82083C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0F9F772-18E1-4943-A31F-630BD096B67B}" type="pres">
      <dgm:prSet presAssocID="{5EE145EA-C6E3-4FF0-84FC-028C82083CB5}" presName="spaceRect" presStyleCnt="0"/>
      <dgm:spPr/>
    </dgm:pt>
    <dgm:pt modelId="{A0690EF7-1F38-4867-B63B-3FA050BA6368}" type="pres">
      <dgm:prSet presAssocID="{5EE145EA-C6E3-4FF0-84FC-028C82083CB5}" presName="textRect" presStyleLbl="revTx" presStyleIdx="1" presStyleCnt="4">
        <dgm:presLayoutVars>
          <dgm:chMax val="1"/>
          <dgm:chPref val="1"/>
        </dgm:presLayoutVars>
      </dgm:prSet>
      <dgm:spPr/>
    </dgm:pt>
    <dgm:pt modelId="{C11C086E-BAAE-4A45-9709-8C7E44878BFE}" type="pres">
      <dgm:prSet presAssocID="{CDCBB8D7-2A93-4304-A8F2-E6DC3FB2B57C}" presName="sibTrans" presStyleCnt="0"/>
      <dgm:spPr/>
    </dgm:pt>
    <dgm:pt modelId="{1C6B75B2-E7D1-4E9C-85FA-2BB8772120BD}" type="pres">
      <dgm:prSet presAssocID="{35E0FE9F-FDF0-4274-B166-E96E1F219C98}" presName="compNode" presStyleCnt="0"/>
      <dgm:spPr/>
    </dgm:pt>
    <dgm:pt modelId="{48E0722E-B314-4620-B1E0-3619D49185EA}" type="pres">
      <dgm:prSet presAssocID="{35E0FE9F-FDF0-4274-B166-E96E1F219C98}" presName="iconBgRect" presStyleLbl="bgShp" presStyleIdx="2" presStyleCnt="4"/>
      <dgm:spPr/>
    </dgm:pt>
    <dgm:pt modelId="{B9559CFE-7544-46E7-85BC-B0BE22346DDD}" type="pres">
      <dgm:prSet presAssocID="{35E0FE9F-FDF0-4274-B166-E96E1F219C98}" presName="iconRect" presStyleLbl="node1" presStyleIdx="2" presStyleCnt="4" custScaleX="145018" custScaleY="13462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 circle filled with small lines like sprinkles"/>
        </a:ext>
      </dgm:extLst>
    </dgm:pt>
    <dgm:pt modelId="{EB2D5EB0-E069-458A-9E88-D4F05BCE8833}" type="pres">
      <dgm:prSet presAssocID="{35E0FE9F-FDF0-4274-B166-E96E1F219C98}" presName="spaceRect" presStyleCnt="0"/>
      <dgm:spPr/>
    </dgm:pt>
    <dgm:pt modelId="{79399755-1519-4FDE-99A0-DD6AF8A503F3}" type="pres">
      <dgm:prSet presAssocID="{35E0FE9F-FDF0-4274-B166-E96E1F219C98}" presName="textRect" presStyleLbl="revTx" presStyleIdx="2" presStyleCnt="4">
        <dgm:presLayoutVars>
          <dgm:chMax val="1"/>
          <dgm:chPref val="1"/>
        </dgm:presLayoutVars>
      </dgm:prSet>
      <dgm:spPr/>
    </dgm:pt>
    <dgm:pt modelId="{C3F98986-B3B1-46E4-B470-C88BA2FB3890}" type="pres">
      <dgm:prSet presAssocID="{46D7761A-DD56-4BAD-B500-6853070B07B9}" presName="sibTrans" presStyleCnt="0"/>
      <dgm:spPr/>
    </dgm:pt>
    <dgm:pt modelId="{8A75BCAD-AE69-4BDF-BBC0-C313658116A9}" type="pres">
      <dgm:prSet presAssocID="{3CC2C68A-B0D7-4575-93A4-03FBAEDF144C}" presName="compNode" presStyleCnt="0"/>
      <dgm:spPr/>
    </dgm:pt>
    <dgm:pt modelId="{2F808952-1AD1-437D-9DCA-1F6803C9462F}" type="pres">
      <dgm:prSet presAssocID="{3CC2C68A-B0D7-4575-93A4-03FBAEDF144C}" presName="iconBgRect" presStyleLbl="bgShp" presStyleIdx="3" presStyleCnt="4"/>
      <dgm:spPr/>
    </dgm:pt>
    <dgm:pt modelId="{EBF68D89-5C61-43A8-9494-8F7E9FE3E61F}" type="pres">
      <dgm:prSet presAssocID="{3CC2C68A-B0D7-4575-93A4-03FBAEDF144C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outline outline"/>
        </a:ext>
      </dgm:extLst>
    </dgm:pt>
    <dgm:pt modelId="{4B16D8CD-35D1-467A-8AB5-597FE6FE3885}" type="pres">
      <dgm:prSet presAssocID="{3CC2C68A-B0D7-4575-93A4-03FBAEDF144C}" presName="spaceRect" presStyleCnt="0"/>
      <dgm:spPr/>
    </dgm:pt>
    <dgm:pt modelId="{B4B3F3CA-3DE6-4353-8CD9-9E08560FFC91}" type="pres">
      <dgm:prSet presAssocID="{3CC2C68A-B0D7-4575-93A4-03FBAEDF144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4E4772E-A144-4F90-9328-F1EC98DD96DD}" type="presOf" srcId="{BA50A6E6-7D2C-4A69-BA9A-58AFE4999C32}" destId="{8BCA7EA1-54C5-49BA-8B46-6352E20F18B1}" srcOrd="0" destOrd="0" presId="urn:microsoft.com/office/officeart/2018/5/layout/IconCircleLabelList"/>
    <dgm:cxn modelId="{FC692948-74EE-42C2-9FAF-89F1443888D1}" srcId="{BA50A6E6-7D2C-4A69-BA9A-58AFE4999C32}" destId="{41CD6520-F951-4A91-9A78-9FC1308D9FF0}" srcOrd="0" destOrd="0" parTransId="{94BE7FA5-E712-4045-A153-4A69B9B86AEE}" sibTransId="{98014D6E-05A3-470B-A505-3F374A4E4032}"/>
    <dgm:cxn modelId="{920D2859-FC73-4BEC-85AF-BB023D0F2D20}" type="presOf" srcId="{35E0FE9F-FDF0-4274-B166-E96E1F219C98}" destId="{79399755-1519-4FDE-99A0-DD6AF8A503F3}" srcOrd="0" destOrd="0" presId="urn:microsoft.com/office/officeart/2018/5/layout/IconCircleLabelList"/>
    <dgm:cxn modelId="{387EE060-F0F0-4F63-B397-FC61B38B854C}" type="presOf" srcId="{5EE145EA-C6E3-4FF0-84FC-028C82083CB5}" destId="{A0690EF7-1F38-4867-B63B-3FA050BA6368}" srcOrd="0" destOrd="0" presId="urn:microsoft.com/office/officeart/2018/5/layout/IconCircleLabelList"/>
    <dgm:cxn modelId="{35D3E681-D46A-4BC8-9AE9-DDACF0BEF6EB}" srcId="{BA50A6E6-7D2C-4A69-BA9A-58AFE4999C32}" destId="{35E0FE9F-FDF0-4274-B166-E96E1F219C98}" srcOrd="2" destOrd="0" parTransId="{31BE5870-87C5-43AD-8ED6-6C75F635AD59}" sibTransId="{46D7761A-DD56-4BAD-B500-6853070B07B9}"/>
    <dgm:cxn modelId="{B3DF5182-89BF-4DE4-A15B-0BACF63EB112}" type="presOf" srcId="{3CC2C68A-B0D7-4575-93A4-03FBAEDF144C}" destId="{B4B3F3CA-3DE6-4353-8CD9-9E08560FFC91}" srcOrd="0" destOrd="0" presId="urn:microsoft.com/office/officeart/2018/5/layout/IconCircleLabelList"/>
    <dgm:cxn modelId="{F7C6BF87-3FC7-4558-ABA3-4C38198BB55C}" type="presOf" srcId="{41CD6520-F951-4A91-9A78-9FC1308D9FF0}" destId="{18B92CDC-0244-452D-BD8B-55607BA77740}" srcOrd="0" destOrd="0" presId="urn:microsoft.com/office/officeart/2018/5/layout/IconCircleLabelList"/>
    <dgm:cxn modelId="{4BF7449F-2A45-45CE-B866-A1DD9A61D0A0}" srcId="{BA50A6E6-7D2C-4A69-BA9A-58AFE4999C32}" destId="{3CC2C68A-B0D7-4575-93A4-03FBAEDF144C}" srcOrd="3" destOrd="0" parTransId="{A73C43F3-594D-4D9A-BAB0-54F7598A381F}" sibTransId="{AC9FFC67-0CE9-4CC3-858E-3A464773A101}"/>
    <dgm:cxn modelId="{64FC00DB-6300-42C0-842B-44EAD94CB155}" srcId="{BA50A6E6-7D2C-4A69-BA9A-58AFE4999C32}" destId="{5EE145EA-C6E3-4FF0-84FC-028C82083CB5}" srcOrd="1" destOrd="0" parTransId="{7FD9E8A1-4356-4C56-A997-EE833C89D806}" sibTransId="{CDCBB8D7-2A93-4304-A8F2-E6DC3FB2B57C}"/>
    <dgm:cxn modelId="{FBA83DA0-3FA3-496B-A1E2-67CDC26D5F11}" type="presParOf" srcId="{8BCA7EA1-54C5-49BA-8B46-6352E20F18B1}" destId="{5DE3AE7F-DE63-450A-9333-9D47A83E4311}" srcOrd="0" destOrd="0" presId="urn:microsoft.com/office/officeart/2018/5/layout/IconCircleLabelList"/>
    <dgm:cxn modelId="{C94145D4-4CD9-449A-B992-B8EB810B05A3}" type="presParOf" srcId="{5DE3AE7F-DE63-450A-9333-9D47A83E4311}" destId="{1883A9C4-EAE2-4288-B193-3A0AB794D38B}" srcOrd="0" destOrd="0" presId="urn:microsoft.com/office/officeart/2018/5/layout/IconCircleLabelList"/>
    <dgm:cxn modelId="{2F080D56-E826-48D4-A58C-D579C41E31EA}" type="presParOf" srcId="{5DE3AE7F-DE63-450A-9333-9D47A83E4311}" destId="{2CF87509-3C78-4587-A77E-2863C2CAB0FE}" srcOrd="1" destOrd="0" presId="urn:microsoft.com/office/officeart/2018/5/layout/IconCircleLabelList"/>
    <dgm:cxn modelId="{5A4FAB99-7B1F-4873-B3E8-2EC3DA238036}" type="presParOf" srcId="{5DE3AE7F-DE63-450A-9333-9D47A83E4311}" destId="{49CF03B2-1E9F-4455-B412-01FA0E2B2940}" srcOrd="2" destOrd="0" presId="urn:microsoft.com/office/officeart/2018/5/layout/IconCircleLabelList"/>
    <dgm:cxn modelId="{A3DEBC7A-189D-4A63-87A3-221A03E731AE}" type="presParOf" srcId="{5DE3AE7F-DE63-450A-9333-9D47A83E4311}" destId="{18B92CDC-0244-452D-BD8B-55607BA77740}" srcOrd="3" destOrd="0" presId="urn:microsoft.com/office/officeart/2018/5/layout/IconCircleLabelList"/>
    <dgm:cxn modelId="{D1B2949E-74AF-4D24-A7CA-93368917E078}" type="presParOf" srcId="{8BCA7EA1-54C5-49BA-8B46-6352E20F18B1}" destId="{21C795C8-63F4-4EEF-9E17-F9648BB99E26}" srcOrd="1" destOrd="0" presId="urn:microsoft.com/office/officeart/2018/5/layout/IconCircleLabelList"/>
    <dgm:cxn modelId="{FC7150B0-5EF8-441F-BC50-A43AF599B293}" type="presParOf" srcId="{8BCA7EA1-54C5-49BA-8B46-6352E20F18B1}" destId="{9719F171-0089-4DE3-88FA-48EE32A96D58}" srcOrd="2" destOrd="0" presId="urn:microsoft.com/office/officeart/2018/5/layout/IconCircleLabelList"/>
    <dgm:cxn modelId="{36CD7182-0F01-4EDB-B2A0-0FC493DC4BDF}" type="presParOf" srcId="{9719F171-0089-4DE3-88FA-48EE32A96D58}" destId="{142A916D-2163-43BE-8180-F8EC675328D1}" srcOrd="0" destOrd="0" presId="urn:microsoft.com/office/officeart/2018/5/layout/IconCircleLabelList"/>
    <dgm:cxn modelId="{6789ED60-DF6A-496D-BAE1-49A821FA309A}" type="presParOf" srcId="{9719F171-0089-4DE3-88FA-48EE32A96D58}" destId="{61600562-FF61-436E-8911-2AB6A262ACA4}" srcOrd="1" destOrd="0" presId="urn:microsoft.com/office/officeart/2018/5/layout/IconCircleLabelList"/>
    <dgm:cxn modelId="{F33E9AE6-7A5F-4414-A7D0-BABFA9E450B5}" type="presParOf" srcId="{9719F171-0089-4DE3-88FA-48EE32A96D58}" destId="{20F9F772-18E1-4943-A31F-630BD096B67B}" srcOrd="2" destOrd="0" presId="urn:microsoft.com/office/officeart/2018/5/layout/IconCircleLabelList"/>
    <dgm:cxn modelId="{99B3F262-6EE0-4DE9-A55B-3C422C7AC315}" type="presParOf" srcId="{9719F171-0089-4DE3-88FA-48EE32A96D58}" destId="{A0690EF7-1F38-4867-B63B-3FA050BA6368}" srcOrd="3" destOrd="0" presId="urn:microsoft.com/office/officeart/2018/5/layout/IconCircleLabelList"/>
    <dgm:cxn modelId="{D51CE2DE-26C6-420E-A894-72BFD8E945A2}" type="presParOf" srcId="{8BCA7EA1-54C5-49BA-8B46-6352E20F18B1}" destId="{C11C086E-BAAE-4A45-9709-8C7E44878BFE}" srcOrd="3" destOrd="0" presId="urn:microsoft.com/office/officeart/2018/5/layout/IconCircleLabelList"/>
    <dgm:cxn modelId="{0F6CABA8-C60F-49D4-A18C-CC118154E58E}" type="presParOf" srcId="{8BCA7EA1-54C5-49BA-8B46-6352E20F18B1}" destId="{1C6B75B2-E7D1-4E9C-85FA-2BB8772120BD}" srcOrd="4" destOrd="0" presId="urn:microsoft.com/office/officeart/2018/5/layout/IconCircleLabelList"/>
    <dgm:cxn modelId="{4CD67532-59E8-473A-A1B6-EE0230B9F3A4}" type="presParOf" srcId="{1C6B75B2-E7D1-4E9C-85FA-2BB8772120BD}" destId="{48E0722E-B314-4620-B1E0-3619D49185EA}" srcOrd="0" destOrd="0" presId="urn:microsoft.com/office/officeart/2018/5/layout/IconCircleLabelList"/>
    <dgm:cxn modelId="{08DFA2AE-3116-4407-BD8E-195738D58F34}" type="presParOf" srcId="{1C6B75B2-E7D1-4E9C-85FA-2BB8772120BD}" destId="{B9559CFE-7544-46E7-85BC-B0BE22346DDD}" srcOrd="1" destOrd="0" presId="urn:microsoft.com/office/officeart/2018/5/layout/IconCircleLabelList"/>
    <dgm:cxn modelId="{56D63165-8891-4FFC-A361-FC7E8A684A9E}" type="presParOf" srcId="{1C6B75B2-E7D1-4E9C-85FA-2BB8772120BD}" destId="{EB2D5EB0-E069-458A-9E88-D4F05BCE8833}" srcOrd="2" destOrd="0" presId="urn:microsoft.com/office/officeart/2018/5/layout/IconCircleLabelList"/>
    <dgm:cxn modelId="{C19AE693-C86E-4FFE-A99A-B692D72535F1}" type="presParOf" srcId="{1C6B75B2-E7D1-4E9C-85FA-2BB8772120BD}" destId="{79399755-1519-4FDE-99A0-DD6AF8A503F3}" srcOrd="3" destOrd="0" presId="urn:microsoft.com/office/officeart/2018/5/layout/IconCircleLabelList"/>
    <dgm:cxn modelId="{78051EB7-BDF2-4A3B-8A04-C3041B40C6D2}" type="presParOf" srcId="{8BCA7EA1-54C5-49BA-8B46-6352E20F18B1}" destId="{C3F98986-B3B1-46E4-B470-C88BA2FB3890}" srcOrd="5" destOrd="0" presId="urn:microsoft.com/office/officeart/2018/5/layout/IconCircleLabelList"/>
    <dgm:cxn modelId="{4008DDA9-EA84-4D1F-8230-38712F72ED4D}" type="presParOf" srcId="{8BCA7EA1-54C5-49BA-8B46-6352E20F18B1}" destId="{8A75BCAD-AE69-4BDF-BBC0-C313658116A9}" srcOrd="6" destOrd="0" presId="urn:microsoft.com/office/officeart/2018/5/layout/IconCircleLabelList"/>
    <dgm:cxn modelId="{800EB972-90BA-4479-A8C6-FA6B4F1B6882}" type="presParOf" srcId="{8A75BCAD-AE69-4BDF-BBC0-C313658116A9}" destId="{2F808952-1AD1-437D-9DCA-1F6803C9462F}" srcOrd="0" destOrd="0" presId="urn:microsoft.com/office/officeart/2018/5/layout/IconCircleLabelList"/>
    <dgm:cxn modelId="{539DC375-4EC5-4549-A03C-8DA9E7AF1EDC}" type="presParOf" srcId="{8A75BCAD-AE69-4BDF-BBC0-C313658116A9}" destId="{EBF68D89-5C61-43A8-9494-8F7E9FE3E61F}" srcOrd="1" destOrd="0" presId="urn:microsoft.com/office/officeart/2018/5/layout/IconCircleLabelList"/>
    <dgm:cxn modelId="{8F900758-5452-4490-80F9-747482C16EC3}" type="presParOf" srcId="{8A75BCAD-AE69-4BDF-BBC0-C313658116A9}" destId="{4B16D8CD-35D1-467A-8AB5-597FE6FE3885}" srcOrd="2" destOrd="0" presId="urn:microsoft.com/office/officeart/2018/5/layout/IconCircleLabelList"/>
    <dgm:cxn modelId="{1FA5B39D-CB29-430B-9168-58E8E6450AFE}" type="presParOf" srcId="{8A75BCAD-AE69-4BDF-BBC0-C313658116A9}" destId="{B4B3F3CA-3DE6-4353-8CD9-9E08560FFC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3A9C4-EAE2-4288-B193-3A0AB794D38B}">
      <dsp:nvSpPr>
        <dsp:cNvPr id="0" name=""/>
        <dsp:cNvSpPr/>
      </dsp:nvSpPr>
      <dsp:spPr>
        <a:xfrm>
          <a:off x="632880" y="728948"/>
          <a:ext cx="1453191" cy="14531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87509-3C78-4587-A77E-2863C2CAB0FE}">
      <dsp:nvSpPr>
        <dsp:cNvPr id="0" name=""/>
        <dsp:cNvSpPr/>
      </dsp:nvSpPr>
      <dsp:spPr>
        <a:xfrm>
          <a:off x="94257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92CDC-0244-452D-BD8B-55607BA77740}">
      <dsp:nvSpPr>
        <dsp:cNvPr id="0" name=""/>
        <dsp:cNvSpPr/>
      </dsp:nvSpPr>
      <dsp:spPr>
        <a:xfrm>
          <a:off x="16833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1.</a:t>
          </a:r>
          <a:r>
            <a:rPr lang="zh-CN" sz="2000" kern="1200"/>
            <a:t> 限制条件极其多（上万个）</a:t>
          </a:r>
          <a:endParaRPr lang="en-US" sz="2000" kern="1200"/>
        </a:p>
      </dsp:txBody>
      <dsp:txXfrm>
        <a:off x="168335" y="2634772"/>
        <a:ext cx="2382280" cy="720000"/>
      </dsp:txXfrm>
    </dsp:sp>
    <dsp:sp modelId="{142A916D-2163-43BE-8180-F8EC675328D1}">
      <dsp:nvSpPr>
        <dsp:cNvPr id="0" name=""/>
        <dsp:cNvSpPr/>
      </dsp:nvSpPr>
      <dsp:spPr>
        <a:xfrm>
          <a:off x="3432059" y="728948"/>
          <a:ext cx="1453191" cy="14531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00562-FF61-436E-8911-2AB6A262ACA4}">
      <dsp:nvSpPr>
        <dsp:cNvPr id="0" name=""/>
        <dsp:cNvSpPr/>
      </dsp:nvSpPr>
      <dsp:spPr>
        <a:xfrm>
          <a:off x="374175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90EF7-1F38-4867-B63B-3FA050BA6368}">
      <dsp:nvSpPr>
        <dsp:cNvPr id="0" name=""/>
        <dsp:cNvSpPr/>
      </dsp:nvSpPr>
      <dsp:spPr>
        <a:xfrm>
          <a:off x="296751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2.</a:t>
          </a:r>
          <a:r>
            <a:rPr lang="zh-CN" sz="2000" kern="1200"/>
            <a:t> 问题分解及其复杂（难以识别子问题）</a:t>
          </a:r>
          <a:endParaRPr lang="en-US" sz="2000" kern="1200"/>
        </a:p>
      </dsp:txBody>
      <dsp:txXfrm>
        <a:off x="2967515" y="2634772"/>
        <a:ext cx="2382280" cy="720000"/>
      </dsp:txXfrm>
    </dsp:sp>
    <dsp:sp modelId="{48E0722E-B314-4620-B1E0-3619D49185EA}">
      <dsp:nvSpPr>
        <dsp:cNvPr id="0" name=""/>
        <dsp:cNvSpPr/>
      </dsp:nvSpPr>
      <dsp:spPr>
        <a:xfrm>
          <a:off x="6231239" y="728948"/>
          <a:ext cx="1453191" cy="14531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59CFE-7544-46E7-85BC-B0BE22346DDD}">
      <dsp:nvSpPr>
        <dsp:cNvPr id="0" name=""/>
        <dsp:cNvSpPr/>
      </dsp:nvSpPr>
      <dsp:spPr>
        <a:xfrm>
          <a:off x="6353256" y="894297"/>
          <a:ext cx="1209157" cy="11224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99755-1519-4FDE-99A0-DD6AF8A503F3}">
      <dsp:nvSpPr>
        <dsp:cNvPr id="0" name=""/>
        <dsp:cNvSpPr/>
      </dsp:nvSpPr>
      <dsp:spPr>
        <a:xfrm>
          <a:off x="5766695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3.</a:t>
          </a:r>
          <a:r>
            <a:rPr lang="zh-CN" sz="2000" kern="1200"/>
            <a:t> 子问题拆解极多（时间复杂度太高）</a:t>
          </a:r>
          <a:endParaRPr lang="en-US" sz="2000" kern="1200"/>
        </a:p>
      </dsp:txBody>
      <dsp:txXfrm>
        <a:off x="5766695" y="2634772"/>
        <a:ext cx="2382280" cy="720000"/>
      </dsp:txXfrm>
    </dsp:sp>
    <dsp:sp modelId="{2F808952-1AD1-437D-9DCA-1F6803C9462F}">
      <dsp:nvSpPr>
        <dsp:cNvPr id="0" name=""/>
        <dsp:cNvSpPr/>
      </dsp:nvSpPr>
      <dsp:spPr>
        <a:xfrm>
          <a:off x="9030419" y="728948"/>
          <a:ext cx="1453191" cy="14531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68D89-5C61-43A8-9494-8F7E9FE3E61F}">
      <dsp:nvSpPr>
        <dsp:cNvPr id="0" name=""/>
        <dsp:cNvSpPr/>
      </dsp:nvSpPr>
      <dsp:spPr>
        <a:xfrm>
          <a:off x="9340116" y="1038644"/>
          <a:ext cx="833798" cy="83379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3F3CA-3DE6-4353-8CD9-9E08560FFC91}">
      <dsp:nvSpPr>
        <dsp:cNvPr id="0" name=""/>
        <dsp:cNvSpPr/>
      </dsp:nvSpPr>
      <dsp:spPr>
        <a:xfrm>
          <a:off x="8565874" y="2634772"/>
          <a:ext cx="23822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2000" kern="1200"/>
            <a:t>怎么办？</a:t>
          </a:r>
          <a:endParaRPr lang="en-US" sz="2000" kern="1200"/>
        </a:p>
      </dsp:txBody>
      <dsp:txXfrm>
        <a:off x="8565874" y="2634772"/>
        <a:ext cx="23822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184DA70-C731-4C70-880D-CCD4705E623C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88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015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0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548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401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6813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7511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58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1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7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31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10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6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4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55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31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puting-intelligence/Reference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1" t="17808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3A8DFF-4409-4F4E-9D95-A5C01CCD2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4702C-00C6-45DD-8350-D2CB8ECB3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0608689E-F5B5-454E-A1A5-B256614C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 err="1">
                <a:solidFill>
                  <a:schemeClr val="bg2">
                    <a:lumMod val="7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Lecture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02</a:t>
            </a:r>
            <a:b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从动态规划到机器学习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From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Dynamic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Programming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Machine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Learning</a:t>
            </a:r>
            <a:b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Kernel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Ability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Artificial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Intelligence</a:t>
            </a:r>
            <a:r>
              <a:rPr lang="zh-CN" altLang="en-US" sz="1900" dirty="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CN" sz="1900" dirty="0">
              <a:solidFill>
                <a:schemeClr val="bg2">
                  <a:lumMod val="7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>
            <a:normAutofit/>
          </a:bodyPr>
          <a:lstStyle/>
          <a:p>
            <a:endParaRPr lang="en-CN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高民权</a:t>
            </a:r>
            <a:endParaRPr lang="en-CN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2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ypebar ready to print a question mark">
            <a:extLst>
              <a:ext uri="{FF2B5EF4-FFF2-40B4-BE49-F238E27FC236}">
                <a16:creationId xmlns:a16="http://schemas.microsoft.com/office/drawing/2014/main" id="{0697B85E-F5F8-4FA7-B07A-ED156E8CCE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F55A4C5-0CC5-BF4D-B807-2F9144FD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842053"/>
            <a:ext cx="8676222" cy="967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Machin</a:t>
            </a: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 learning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122" name="Picture 2" descr="Young man cartoon Royalty Free Vector Image - VectorStock">
            <a:extLst>
              <a:ext uri="{FF2B5EF4-FFF2-40B4-BE49-F238E27FC236}">
                <a16:creationId xmlns:a16="http://schemas.microsoft.com/office/drawing/2014/main" id="{A3988FC2-ECBF-0E48-B22D-666119555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7"/>
          <a:stretch/>
        </p:blipFill>
        <p:spPr bwMode="auto">
          <a:xfrm>
            <a:off x="1562787" y="2028573"/>
            <a:ext cx="2442748" cy="32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D5056A-417B-D144-93AE-3BFD79D09D2E}"/>
                  </a:ext>
                </a:extLst>
              </p:cNvPr>
              <p:cNvSpPr txBox="1"/>
              <p:nvPr/>
            </p:nvSpPr>
            <p:spPr>
              <a:xfrm>
                <a:off x="4347439" y="1811973"/>
                <a:ext cx="929229" cy="3693319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1.73</a:t>
                </a:r>
              </a:p>
              <a:p>
                <a:endParaRPr lang="en-US" dirty="0"/>
              </a:p>
              <a:p>
                <a:r>
                  <a:rPr lang="en-US" altLang="zh-CN" dirty="0"/>
                  <a:t>18000</a:t>
                </a:r>
              </a:p>
              <a:p>
                <a:endParaRPr lang="en-US" dirty="0"/>
              </a:p>
              <a:p>
                <a:r>
                  <a:rPr lang="en-US" altLang="zh-CN" dirty="0"/>
                  <a:t>1</a:t>
                </a:r>
              </a:p>
              <a:p>
                <a:endParaRPr lang="en-US" dirty="0"/>
              </a:p>
              <a:p>
                <a:r>
                  <a:rPr lang="en-US" altLang="zh-CN" dirty="0"/>
                  <a:t>00010</a:t>
                </a:r>
              </a:p>
              <a:p>
                <a:endParaRPr lang="en-US" dirty="0"/>
              </a:p>
              <a:p>
                <a:r>
                  <a:rPr lang="en-US" altLang="zh-CN" dirty="0"/>
                  <a:t>28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]</a:t>
                </a:r>
                <a:endParaRPr lang="en-C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D5056A-417B-D144-93AE-3BFD79D09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439" y="1811973"/>
                <a:ext cx="929229" cy="3693319"/>
              </a:xfrm>
              <a:prstGeom prst="rect">
                <a:avLst/>
              </a:prstGeom>
              <a:blipFill>
                <a:blip r:embed="rId5"/>
                <a:stretch>
                  <a:fillRect l="-5405" t="-685" r="-5405" b="-17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How to contact someone in China? Do they have Gmail - Quora">
            <a:extLst>
              <a:ext uri="{FF2B5EF4-FFF2-40B4-BE49-F238E27FC236}">
                <a16:creationId xmlns:a16="http://schemas.microsoft.com/office/drawing/2014/main" id="{78076BD2-C576-7747-9002-FA7F0BB33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60" y="2028573"/>
            <a:ext cx="3264243" cy="32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F7495D-6958-2440-B540-4812F8592B90}"/>
                  </a:ext>
                </a:extLst>
              </p:cNvPr>
              <p:cNvSpPr txBox="1"/>
              <p:nvPr/>
            </p:nvSpPr>
            <p:spPr>
              <a:xfrm>
                <a:off x="9854929" y="2068485"/>
                <a:ext cx="1059201" cy="3180294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𝑒𝑚𝑎𝑖𝑙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213</a:t>
                </a:r>
              </a:p>
              <a:p>
                <a:endParaRPr lang="en-US" dirty="0"/>
              </a:p>
              <a:p>
                <a:r>
                  <a:rPr lang="en-US" altLang="zh-CN" dirty="0"/>
                  <a:t>1</a:t>
                </a:r>
              </a:p>
              <a:p>
                <a:endParaRPr lang="en-US" dirty="0"/>
              </a:p>
              <a:p>
                <a:r>
                  <a:rPr lang="en-US" altLang="zh-CN" dirty="0"/>
                  <a:t>27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0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]</a:t>
                </a:r>
                <a:endParaRPr lang="en-C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F7495D-6958-2440-B540-4812F8592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929" y="2068485"/>
                <a:ext cx="1059201" cy="3180294"/>
              </a:xfrm>
              <a:prstGeom prst="rect">
                <a:avLst/>
              </a:prstGeom>
              <a:blipFill>
                <a:blip r:embed="rId7"/>
                <a:stretch>
                  <a:fillRect l="-5952" r="-3571" b="-19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1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919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E0867F-5A90-B940-B9C9-24736D434F11}"/>
                  </a:ext>
                </a:extLst>
              </p:cNvPr>
              <p:cNvSpPr txBox="1"/>
              <p:nvPr/>
            </p:nvSpPr>
            <p:spPr>
              <a:xfrm>
                <a:off x="3459892" y="1573438"/>
                <a:ext cx="929229" cy="3416320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𝑚𝑎𝑛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1.73</a:t>
                </a:r>
              </a:p>
              <a:p>
                <a:endParaRPr lang="en-US" dirty="0"/>
              </a:p>
              <a:p>
                <a:r>
                  <a:rPr lang="en-US" altLang="zh-CN" dirty="0"/>
                  <a:t>18000</a:t>
                </a:r>
              </a:p>
              <a:p>
                <a:endParaRPr lang="en-US" dirty="0"/>
              </a:p>
              <a:p>
                <a:r>
                  <a:rPr lang="en-US" altLang="zh-CN" dirty="0"/>
                  <a:t>1</a:t>
                </a:r>
              </a:p>
              <a:p>
                <a:endParaRPr lang="en-US" dirty="0"/>
              </a:p>
              <a:p>
                <a:r>
                  <a:rPr lang="en-US" altLang="zh-CN" dirty="0"/>
                  <a:t>00010</a:t>
                </a:r>
              </a:p>
              <a:p>
                <a:endParaRPr lang="en-US" dirty="0"/>
              </a:p>
              <a:p>
                <a:r>
                  <a:rPr lang="en-US" altLang="zh-CN" dirty="0"/>
                  <a:t>28</a:t>
                </a:r>
              </a:p>
              <a:p>
                <a:r>
                  <a:rPr lang="en-US" altLang="zh-CN" dirty="0"/>
                  <a:t>]</a:t>
                </a:r>
                <a:endParaRPr lang="en-CN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E0867F-5A90-B940-B9C9-24736D434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892" y="1573438"/>
                <a:ext cx="929229" cy="3416320"/>
              </a:xfrm>
              <a:prstGeom prst="rect">
                <a:avLst/>
              </a:prstGeom>
              <a:blipFill>
                <a:blip r:embed="rId2"/>
                <a:stretch>
                  <a:fillRect l="-5405" t="-738" b="-14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644D1-0374-CE4E-B6DA-837BC715D928}"/>
                  </a:ext>
                </a:extLst>
              </p:cNvPr>
              <p:cNvSpPr txBox="1"/>
              <p:nvPr/>
            </p:nvSpPr>
            <p:spPr>
              <a:xfrm>
                <a:off x="9485660" y="1838853"/>
                <a:ext cx="1059201" cy="3180294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𝑒𝑚𝑎𝑖𝑙</m:t>
                        </m:r>
                      </m:e>
                    </m:acc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213</a:t>
                </a:r>
              </a:p>
              <a:p>
                <a:endParaRPr lang="en-US" dirty="0"/>
              </a:p>
              <a:p>
                <a:r>
                  <a:rPr lang="en-US" altLang="zh-CN" dirty="0"/>
                  <a:t>1</a:t>
                </a:r>
              </a:p>
              <a:p>
                <a:endParaRPr lang="en-US" dirty="0"/>
              </a:p>
              <a:p>
                <a:r>
                  <a:rPr lang="en-US" altLang="zh-CN" dirty="0"/>
                  <a:t>27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0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]</a:t>
                </a:r>
                <a:endParaRPr lang="en-C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644D1-0374-CE4E-B6DA-837BC715D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660" y="1838853"/>
                <a:ext cx="1059201" cy="3180294"/>
              </a:xfrm>
              <a:prstGeom prst="rect">
                <a:avLst/>
              </a:prstGeom>
              <a:blipFill>
                <a:blip r:embed="rId3"/>
                <a:stretch>
                  <a:fillRect l="-3529" r="-3529" b="-19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765DB9-C53C-6D4A-8FD7-EA44B211B617}"/>
                  </a:ext>
                </a:extLst>
              </p:cNvPr>
              <p:cNvSpPr txBox="1"/>
              <p:nvPr/>
            </p:nvSpPr>
            <p:spPr>
              <a:xfrm>
                <a:off x="1618736" y="2479441"/>
                <a:ext cx="790832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8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8800" b="0" dirty="0"/>
              </a:p>
              <a:p>
                <a:endParaRPr lang="en-US" altLang="zh-CN" sz="8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765DB9-C53C-6D4A-8FD7-EA44B211B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736" y="2479441"/>
                <a:ext cx="790832" cy="2800767"/>
              </a:xfrm>
              <a:prstGeom prst="rect">
                <a:avLst/>
              </a:prstGeom>
              <a:blipFill>
                <a:blip r:embed="rId4"/>
                <a:stretch>
                  <a:fillRect l="-52381" r="-5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B7A02817-7CA6-D548-9940-B715F095E03E}"/>
              </a:ext>
            </a:extLst>
          </p:cNvPr>
          <p:cNvSpPr/>
          <p:nvPr/>
        </p:nvSpPr>
        <p:spPr>
          <a:xfrm rot="2535961">
            <a:off x="943809" y="1363595"/>
            <a:ext cx="3543036" cy="4335960"/>
          </a:xfrm>
          <a:prstGeom prst="arc">
            <a:avLst>
              <a:gd name="adj1" fmla="val 16200000"/>
              <a:gd name="adj2" fmla="val 182275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C5CA466-3033-3446-921C-36AEF44F9758}"/>
              </a:ext>
            </a:extLst>
          </p:cNvPr>
          <p:cNvSpPr/>
          <p:nvPr/>
        </p:nvSpPr>
        <p:spPr>
          <a:xfrm rot="19521980" flipH="1">
            <a:off x="3070347" y="1550785"/>
            <a:ext cx="3507686" cy="4432841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955DB9-CE34-544D-AF39-2CA9CEB6378F}"/>
              </a:ext>
            </a:extLst>
          </p:cNvPr>
          <p:cNvCxnSpPr>
            <a:cxnSpLocks/>
          </p:cNvCxnSpPr>
          <p:nvPr/>
        </p:nvCxnSpPr>
        <p:spPr>
          <a:xfrm>
            <a:off x="5049671" y="3281598"/>
            <a:ext cx="545911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332BFE1-9706-0E46-AE02-6D3DA06C7CAE}"/>
              </a:ext>
            </a:extLst>
          </p:cNvPr>
          <p:cNvSpPr/>
          <p:nvPr/>
        </p:nvSpPr>
        <p:spPr>
          <a:xfrm>
            <a:off x="6078982" y="331628"/>
            <a:ext cx="905301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0.75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0B1C2E7-7E8E-3E4F-A0C2-BC01749189E2}"/>
              </a:ext>
            </a:extLst>
          </p:cNvPr>
          <p:cNvSpPr/>
          <p:nvPr/>
        </p:nvSpPr>
        <p:spPr>
          <a:xfrm>
            <a:off x="7128542" y="318975"/>
            <a:ext cx="1592377" cy="6277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Regression</a:t>
            </a:r>
            <a:endParaRPr lang="en-CN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6BDAA4-5BE8-5A44-A305-793E457FB069}"/>
              </a:ext>
            </a:extLst>
          </p:cNvPr>
          <p:cNvSpPr/>
          <p:nvPr/>
        </p:nvSpPr>
        <p:spPr>
          <a:xfrm>
            <a:off x="6063523" y="1134270"/>
            <a:ext cx="905301" cy="761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-1</a:t>
            </a:r>
            <a:endParaRPr lang="en-CN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83748E8-4796-5E40-BE14-61B2DA6C53E5}"/>
              </a:ext>
            </a:extLst>
          </p:cNvPr>
          <p:cNvSpPr/>
          <p:nvPr/>
        </p:nvSpPr>
        <p:spPr>
          <a:xfrm>
            <a:off x="7141796" y="1102043"/>
            <a:ext cx="1816820" cy="761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CN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62448BE-E15B-DD4B-9FDD-380A083FD07A}"/>
              </a:ext>
            </a:extLst>
          </p:cNvPr>
          <p:cNvSpPr/>
          <p:nvPr/>
        </p:nvSpPr>
        <p:spPr>
          <a:xfrm>
            <a:off x="5155110" y="2088987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(0.2,</a:t>
            </a:r>
            <a:r>
              <a:rPr lang="zh-CN" altLang="en-US" dirty="0"/>
              <a:t> </a:t>
            </a:r>
            <a:r>
              <a:rPr lang="en-US" altLang="zh-CN" dirty="0"/>
              <a:t>0.7,</a:t>
            </a:r>
            <a:r>
              <a:rPr lang="zh-CN" altLang="en-US" dirty="0"/>
              <a:t> </a:t>
            </a:r>
            <a:r>
              <a:rPr lang="en-US" altLang="zh-CN" dirty="0"/>
              <a:t>0.1)</a:t>
            </a:r>
            <a:endParaRPr lang="en-CN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5187CC-3776-0C42-8FC2-2CF106D613F4}"/>
              </a:ext>
            </a:extLst>
          </p:cNvPr>
          <p:cNvSpPr/>
          <p:nvPr/>
        </p:nvSpPr>
        <p:spPr>
          <a:xfrm>
            <a:off x="7144604" y="2088987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Multiclass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CN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9A92194-6BD4-634E-ADF9-8FED93DEDF3A}"/>
              </a:ext>
            </a:extLst>
          </p:cNvPr>
          <p:cNvSpPr/>
          <p:nvPr/>
        </p:nvSpPr>
        <p:spPr>
          <a:xfrm>
            <a:off x="4655068" y="4351471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00439E-43E1-1F44-BB62-A7D3761D35BA}"/>
              </a:ext>
            </a:extLst>
          </p:cNvPr>
          <p:cNvSpPr/>
          <p:nvPr/>
        </p:nvSpPr>
        <p:spPr>
          <a:xfrm>
            <a:off x="5273041" y="4351471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4B3E84-180D-D44E-84C5-06682EFAF4AE}"/>
              </a:ext>
            </a:extLst>
          </p:cNvPr>
          <p:cNvSpPr/>
          <p:nvPr/>
        </p:nvSpPr>
        <p:spPr>
          <a:xfrm>
            <a:off x="5903382" y="4358295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4A44400-E500-AE49-9EE1-49793F04A7F4}"/>
              </a:ext>
            </a:extLst>
          </p:cNvPr>
          <p:cNvSpPr/>
          <p:nvPr/>
        </p:nvSpPr>
        <p:spPr>
          <a:xfrm>
            <a:off x="6533723" y="434670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117EC5D-0059-2C4D-BAA5-5A51AFDE50FE}"/>
              </a:ext>
            </a:extLst>
          </p:cNvPr>
          <p:cNvSpPr/>
          <p:nvPr/>
        </p:nvSpPr>
        <p:spPr>
          <a:xfrm>
            <a:off x="4027640" y="4997433"/>
            <a:ext cx="464023" cy="463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407CC82-A6D2-AF46-9294-A3844A25258A}"/>
              </a:ext>
            </a:extLst>
          </p:cNvPr>
          <p:cNvSpPr/>
          <p:nvPr/>
        </p:nvSpPr>
        <p:spPr>
          <a:xfrm>
            <a:off x="4668664" y="5245387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543DD31-B68F-8648-AAD5-5F9FBEFC1444}"/>
              </a:ext>
            </a:extLst>
          </p:cNvPr>
          <p:cNvSpPr/>
          <p:nvPr/>
        </p:nvSpPr>
        <p:spPr>
          <a:xfrm>
            <a:off x="5304061" y="524538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0DD8CCD-F826-804A-997E-B12DE4393690}"/>
              </a:ext>
            </a:extLst>
          </p:cNvPr>
          <p:cNvSpPr/>
          <p:nvPr/>
        </p:nvSpPr>
        <p:spPr>
          <a:xfrm>
            <a:off x="5924226" y="5245386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BBA7A9D-8A43-8F48-8C05-4EBA74076D80}"/>
              </a:ext>
            </a:extLst>
          </p:cNvPr>
          <p:cNvSpPr/>
          <p:nvPr/>
        </p:nvSpPr>
        <p:spPr>
          <a:xfrm>
            <a:off x="6523404" y="5240624"/>
            <a:ext cx="469851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47F6226-120F-9241-BC0F-29C7FB9DF86C}"/>
              </a:ext>
            </a:extLst>
          </p:cNvPr>
          <p:cNvSpPr/>
          <p:nvPr/>
        </p:nvSpPr>
        <p:spPr>
          <a:xfrm>
            <a:off x="7141796" y="3178883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</a:t>
            </a:r>
            <a:r>
              <a:rPr lang="en-US" altLang="zh-CN" dirty="0" err="1"/>
              <a:t>equence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CN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0B19D43-DD39-0D48-A0AB-F4EB316ED22E}"/>
              </a:ext>
            </a:extLst>
          </p:cNvPr>
          <p:cNvSpPr/>
          <p:nvPr/>
        </p:nvSpPr>
        <p:spPr>
          <a:xfrm>
            <a:off x="5657402" y="2921936"/>
            <a:ext cx="1324631" cy="1219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en-CN" altLang="zh-CN" dirty="0"/>
              <a:t>ct</a:t>
            </a:r>
            <a:r>
              <a:rPr lang="en-US" altLang="zh-CN" dirty="0"/>
              <a:t>tion1,</a:t>
            </a:r>
            <a:r>
              <a:rPr lang="zh-CN" altLang="en-US" dirty="0"/>
              <a:t> </a:t>
            </a:r>
            <a:r>
              <a:rPr lang="en-US" altLang="zh-CN" dirty="0"/>
              <a:t>action2,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 err="1"/>
              <a:t>actionN</a:t>
            </a:r>
            <a:endParaRPr lang="en-CN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38674C9-1205-7249-BC0B-C763259357A6}"/>
              </a:ext>
            </a:extLst>
          </p:cNvPr>
          <p:cNvSpPr/>
          <p:nvPr/>
        </p:nvSpPr>
        <p:spPr>
          <a:xfrm>
            <a:off x="7153745" y="4615839"/>
            <a:ext cx="1816820" cy="627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Rank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FD2690-9074-FB47-8515-C2326D7FE08B}"/>
              </a:ext>
            </a:extLst>
          </p:cNvPr>
          <p:cNvSpPr txBox="1"/>
          <p:nvPr/>
        </p:nvSpPr>
        <p:spPr>
          <a:xfrm>
            <a:off x="8767951" y="5340536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200" dirty="0"/>
              <a:t>Talk</a:t>
            </a:r>
            <a:r>
              <a:rPr lang="zh-CN" altLang="en-US" sz="1200" dirty="0"/>
              <a:t> </a:t>
            </a:r>
            <a:r>
              <a:rPr lang="en-US" altLang="zh-CN" sz="1200" dirty="0"/>
              <a:t>about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applications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different</a:t>
            </a:r>
          </a:p>
          <a:p>
            <a:r>
              <a:rPr lang="en-US" altLang="zh-CN" sz="1200" dirty="0"/>
              <a:t>machine</a:t>
            </a:r>
            <a:r>
              <a:rPr lang="zh-CN" altLang="en-US" sz="1200" dirty="0"/>
              <a:t> </a:t>
            </a:r>
            <a:r>
              <a:rPr lang="en-US" altLang="zh-CN" sz="1200" dirty="0"/>
              <a:t>learning</a:t>
            </a:r>
            <a:r>
              <a:rPr lang="zh-CN" altLang="en-US" sz="1200" dirty="0"/>
              <a:t> </a:t>
            </a:r>
            <a:r>
              <a:rPr lang="en-US" altLang="zh-CN" sz="1200" dirty="0"/>
              <a:t>types</a:t>
            </a:r>
            <a:endParaRPr lang="en-CN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1098AC-56B1-F84D-92E3-4B23F259256D}"/>
              </a:ext>
            </a:extLst>
          </p:cNvPr>
          <p:cNvSpPr txBox="1"/>
          <p:nvPr/>
        </p:nvSpPr>
        <p:spPr>
          <a:xfrm>
            <a:off x="1184881" y="640594"/>
            <a:ext cx="47105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>
                <a:latin typeface="SimSun" panose="02010600030101010101" pitchFamily="2" charset="-122"/>
                <a:ea typeface="SimSun" panose="02010600030101010101" pitchFamily="2" charset="-122"/>
              </a:rPr>
              <a:t>Supervised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Learning</a:t>
            </a:r>
          </a:p>
          <a:p>
            <a:r>
              <a:rPr lang="en-US" sz="2800" dirty="0" err="1">
                <a:latin typeface="SimSun" panose="02010600030101010101" pitchFamily="2" charset="-122"/>
                <a:ea typeface="SimSun" panose="02010600030101010101" pitchFamily="2" charset="-122"/>
              </a:rPr>
              <a:t>监督式学习</a:t>
            </a:r>
            <a:endParaRPr lang="en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07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8" grpId="0"/>
      <p:bldP spid="9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B59431AB-37E8-1A46-AABB-3CB97FF5D7AF}"/>
              </a:ext>
            </a:extLst>
          </p:cNvPr>
          <p:cNvSpPr/>
          <p:nvPr/>
        </p:nvSpPr>
        <p:spPr>
          <a:xfrm>
            <a:off x="9289864" y="2231554"/>
            <a:ext cx="2183802" cy="1489244"/>
          </a:xfrm>
          <a:prstGeom prst="ellipse">
            <a:avLst/>
          </a:prstGeom>
          <a:solidFill>
            <a:srgbClr val="7030A0">
              <a:alpha val="7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98CF38-F578-A345-8006-03F0C376C4C1}"/>
              </a:ext>
            </a:extLst>
          </p:cNvPr>
          <p:cNvSpPr/>
          <p:nvPr/>
        </p:nvSpPr>
        <p:spPr>
          <a:xfrm>
            <a:off x="8566621" y="4186069"/>
            <a:ext cx="2183802" cy="1489244"/>
          </a:xfrm>
          <a:prstGeom prst="ellipse">
            <a:avLst/>
          </a:prstGeom>
          <a:solidFill>
            <a:srgbClr val="E7BF5F">
              <a:alpha val="7098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97EA33-D59F-D64A-ACB2-69D8C756DBBA}"/>
              </a:ext>
            </a:extLst>
          </p:cNvPr>
          <p:cNvSpPr/>
          <p:nvPr/>
        </p:nvSpPr>
        <p:spPr>
          <a:xfrm>
            <a:off x="6144456" y="3036656"/>
            <a:ext cx="2183802" cy="1489244"/>
          </a:xfrm>
          <a:prstGeom prst="ellipse">
            <a:avLst/>
          </a:prstGeom>
          <a:solidFill>
            <a:srgbClr val="00B0F0">
              <a:alpha val="6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E6BC46-29D3-5542-9F28-674C30D41ECC}"/>
              </a:ext>
            </a:extLst>
          </p:cNvPr>
          <p:cNvSpPr/>
          <p:nvPr/>
        </p:nvSpPr>
        <p:spPr>
          <a:xfrm>
            <a:off x="6496955" y="1284536"/>
            <a:ext cx="2183802" cy="1489244"/>
          </a:xfrm>
          <a:prstGeom prst="ellipse">
            <a:avLst/>
          </a:prstGeom>
          <a:solidFill>
            <a:srgbClr val="00B050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F94FFB-69AA-344D-8FD7-F9ED9C4E166B}"/>
                  </a:ext>
                </a:extLst>
              </p:cNvPr>
              <p:cNvSpPr/>
              <p:nvPr/>
            </p:nvSpPr>
            <p:spPr>
              <a:xfrm>
                <a:off x="1033647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F94FFB-69AA-344D-8FD7-F9ED9C4E1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47" y="1812866"/>
                <a:ext cx="832279" cy="4047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A25146-3753-B34D-976D-AC05E63EE9F7}"/>
                  </a:ext>
                </a:extLst>
              </p:cNvPr>
              <p:cNvSpPr/>
              <p:nvPr/>
            </p:nvSpPr>
            <p:spPr>
              <a:xfrm>
                <a:off x="1995253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A25146-3753-B34D-976D-AC05E63EE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53" y="1812866"/>
                <a:ext cx="832279" cy="4047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CA8773-0F90-504B-92C8-87EC2803E5CB}"/>
                  </a:ext>
                </a:extLst>
              </p:cNvPr>
              <p:cNvSpPr/>
              <p:nvPr/>
            </p:nvSpPr>
            <p:spPr>
              <a:xfrm>
                <a:off x="2918779" y="1826763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CA8773-0F90-504B-92C8-87EC2803E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779" y="1826763"/>
                <a:ext cx="832279" cy="404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C86CCE-A0EC-8F48-8666-AB0ABB6D3798}"/>
                  </a:ext>
                </a:extLst>
              </p:cNvPr>
              <p:cNvSpPr/>
              <p:nvPr/>
            </p:nvSpPr>
            <p:spPr>
              <a:xfrm>
                <a:off x="3842305" y="1812866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C86CCE-A0EC-8F48-8666-AB0ABB6D3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305" y="1812866"/>
                <a:ext cx="832279" cy="4047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5127DE-F1D1-844F-A9A4-A079ABA9F1D8}"/>
                  </a:ext>
                </a:extLst>
              </p:cNvPr>
              <p:cNvSpPr/>
              <p:nvPr/>
            </p:nvSpPr>
            <p:spPr>
              <a:xfrm>
                <a:off x="1017898" y="2427845"/>
                <a:ext cx="832279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5127DE-F1D1-844F-A9A4-A079ABA9F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2427845"/>
                <a:ext cx="832279" cy="41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1A644D-3CF0-7F4C-8A85-87EF235E1FC3}"/>
                  </a:ext>
                </a:extLst>
              </p:cNvPr>
              <p:cNvSpPr/>
              <p:nvPr/>
            </p:nvSpPr>
            <p:spPr>
              <a:xfrm>
                <a:off x="1979504" y="2427845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1A644D-3CF0-7F4C-8A85-87EF235E1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2427845"/>
                <a:ext cx="832279" cy="4047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4167647-C639-474A-B15F-ACE05DE35F00}"/>
                  </a:ext>
                </a:extLst>
              </p:cNvPr>
              <p:cNvSpPr/>
              <p:nvPr/>
            </p:nvSpPr>
            <p:spPr>
              <a:xfrm>
                <a:off x="2903030" y="2441742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4167647-C639-474A-B15F-ACE05DE35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2441742"/>
                <a:ext cx="832279" cy="404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A246B9-647E-B049-BD34-5D77F9DB6342}"/>
                  </a:ext>
                </a:extLst>
              </p:cNvPr>
              <p:cNvSpPr/>
              <p:nvPr/>
            </p:nvSpPr>
            <p:spPr>
              <a:xfrm>
                <a:off x="3826556" y="2427845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A246B9-647E-B049-BD34-5D77F9DB6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2427845"/>
                <a:ext cx="832279" cy="4047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C52F53-C178-7C4E-9A13-B630D59B1522}"/>
                  </a:ext>
                </a:extLst>
              </p:cNvPr>
              <p:cNvSpPr/>
              <p:nvPr/>
            </p:nvSpPr>
            <p:spPr>
              <a:xfrm>
                <a:off x="1017898" y="3056721"/>
                <a:ext cx="83227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C52F53-C178-7C4E-9A13-B630D59B1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3056721"/>
                <a:ext cx="832279" cy="4047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09E591-4740-BA4D-B001-042D3690B115}"/>
                  </a:ext>
                </a:extLst>
              </p:cNvPr>
              <p:cNvSpPr/>
              <p:nvPr/>
            </p:nvSpPr>
            <p:spPr>
              <a:xfrm>
                <a:off x="1979504" y="3056721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09E591-4740-BA4D-B001-042D3690B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3056721"/>
                <a:ext cx="960519" cy="4047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10B3448-27E7-0946-857A-22F7F756452B}"/>
                  </a:ext>
                </a:extLst>
              </p:cNvPr>
              <p:cNvSpPr/>
              <p:nvPr/>
            </p:nvSpPr>
            <p:spPr>
              <a:xfrm>
                <a:off x="2903030" y="307061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10B3448-27E7-0946-857A-22F7F75645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3070618"/>
                <a:ext cx="960519" cy="4047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2B9A3E-0B48-2449-A164-94E36A0B90B6}"/>
                  </a:ext>
                </a:extLst>
              </p:cNvPr>
              <p:cNvSpPr/>
              <p:nvPr/>
            </p:nvSpPr>
            <p:spPr>
              <a:xfrm>
                <a:off x="3826556" y="3056721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2B9A3E-0B48-2449-A164-94E36A0B9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3056721"/>
                <a:ext cx="960519" cy="4047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560F46-CB55-CA4B-BD1F-951A90591E40}"/>
                  </a:ext>
                </a:extLst>
              </p:cNvPr>
              <p:cNvSpPr/>
              <p:nvPr/>
            </p:nvSpPr>
            <p:spPr>
              <a:xfrm>
                <a:off x="1017898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560F46-CB55-CA4B-BD1F-951A90591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98" y="3781278"/>
                <a:ext cx="960519" cy="4047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894280-7A3C-EF42-8CCE-19B8BF564AF5}"/>
                  </a:ext>
                </a:extLst>
              </p:cNvPr>
              <p:cNvSpPr/>
              <p:nvPr/>
            </p:nvSpPr>
            <p:spPr>
              <a:xfrm>
                <a:off x="1979504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894280-7A3C-EF42-8CCE-19B8BF564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504" y="3781278"/>
                <a:ext cx="960519" cy="4047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79DD87-ADD3-7E44-BDC7-1034AA2AD002}"/>
                  </a:ext>
                </a:extLst>
              </p:cNvPr>
              <p:cNvSpPr/>
              <p:nvPr/>
            </p:nvSpPr>
            <p:spPr>
              <a:xfrm>
                <a:off x="2903030" y="3795175"/>
                <a:ext cx="960519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79DD87-ADD3-7E44-BDC7-1034AA2AD0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030" y="3795175"/>
                <a:ext cx="960519" cy="41036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6AB124A-7CE1-444D-8C61-7C4615F0192B}"/>
                  </a:ext>
                </a:extLst>
              </p:cNvPr>
              <p:cNvSpPr/>
              <p:nvPr/>
            </p:nvSpPr>
            <p:spPr>
              <a:xfrm>
                <a:off x="3826556" y="3781278"/>
                <a:ext cx="960519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6AB124A-7CE1-444D-8C61-7C4615F01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6" y="3781278"/>
                <a:ext cx="960519" cy="40479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F5F7469-E096-CD4F-8F46-0EE5CF998671}"/>
              </a:ext>
            </a:extLst>
          </p:cNvPr>
          <p:cNvSpPr txBox="1"/>
          <p:nvPr/>
        </p:nvSpPr>
        <p:spPr>
          <a:xfrm>
            <a:off x="5048823" y="2791510"/>
            <a:ext cx="857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</a:t>
            </a:r>
            <a:r>
              <a:rPr lang="en-US" altLang="zh-CN" sz="3200" dirty="0"/>
              <a:t>(x)</a:t>
            </a:r>
            <a:endParaRPr lang="en-CN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100EA8-C268-0446-960D-056FC6EB616F}"/>
              </a:ext>
            </a:extLst>
          </p:cNvPr>
          <p:cNvSpPr txBox="1"/>
          <p:nvPr/>
        </p:nvSpPr>
        <p:spPr>
          <a:xfrm>
            <a:off x="1585314" y="2566636"/>
            <a:ext cx="3413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U</a:t>
            </a:r>
            <a:r>
              <a:rPr lang="en-US" altLang="zh-CN" dirty="0" err="1"/>
              <a:t>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非监督学习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也叫做聚类</a:t>
            </a:r>
            <a:r>
              <a:rPr lang="zh-CN" altLang="en-US" dirty="0"/>
              <a:t>（</a:t>
            </a:r>
            <a:r>
              <a:rPr lang="en-US" altLang="zh-CN" dirty="0"/>
              <a:t>cluster</a:t>
            </a:r>
            <a:r>
              <a:rPr lang="zh-CN" altLang="en-US" dirty="0"/>
              <a:t>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719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43881 -0.06296 C 0.51771 -0.07453 0.46355 -0.06689 0.47162 -0.0692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15" y="-3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0.32774 -0.20463 C 0.38659 -0.24236 0.34623 -0.21759 0.35222 -0.225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8" y="-113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0.4401 -0.0456 C 0.51927 -0.05417 0.46484 -0.04861 0.47305 -0.05046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0" y="-25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0.4681 -0.20348 C 0.55221 -0.24074 0.49453 -0.21598 0.50312 -0.22338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16" y="-1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35547 0.259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3" y="1298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34297 0.2171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8" y="108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508 0.21921 " pathEditMode="relative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41394 0.2298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0" y="114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37461 0.1680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24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72005 0.2928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3" y="1463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4319 0.2766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1381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66224 0.3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12" y="1594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63594 0.3074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97" y="1537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63594 0.1469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97" y="733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39597 0.1469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33333E-6 L 0.57995 -0.1111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7" y="-55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46159 -0.070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  <p:bldP spid="11" grpId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ABF91F-D9C6-8D48-8688-407A970C8F9D}"/>
              </a:ext>
            </a:extLst>
          </p:cNvPr>
          <p:cNvSpPr txBox="1"/>
          <p:nvPr/>
        </p:nvSpPr>
        <p:spPr>
          <a:xfrm>
            <a:off x="1028699" y="987136"/>
            <a:ext cx="543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Framework</a:t>
            </a:r>
            <a:r>
              <a:rPr lang="zh-CN" altLang="en-US" sz="2800" dirty="0"/>
              <a:t> 机器学习的通用框架</a:t>
            </a:r>
            <a:endParaRPr lang="en-CN" sz="2800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4CF76B25-1E54-9742-8E27-5016ADDD1850}"/>
              </a:ext>
            </a:extLst>
          </p:cNvPr>
          <p:cNvSpPr/>
          <p:nvPr/>
        </p:nvSpPr>
        <p:spPr>
          <a:xfrm>
            <a:off x="529936" y="3054924"/>
            <a:ext cx="1298863" cy="1142999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Observed</a:t>
            </a:r>
          </a:p>
          <a:p>
            <a:pPr algn="ctr"/>
            <a:r>
              <a:rPr lang="en-CN" dirty="0"/>
              <a:t>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69B335-BEB3-7445-B692-C92735EBB6DD}"/>
              </a:ext>
            </a:extLst>
          </p:cNvPr>
          <p:cNvSpPr/>
          <p:nvPr/>
        </p:nvSpPr>
        <p:spPr>
          <a:xfrm>
            <a:off x="2287346" y="3241961"/>
            <a:ext cx="2478205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特征提取</a:t>
            </a:r>
            <a:endParaRPr lang="en-US" dirty="0"/>
          </a:p>
          <a:p>
            <a:pPr algn="ctr"/>
            <a:r>
              <a:rPr lang="en-US" dirty="0"/>
              <a:t>F</a:t>
            </a:r>
            <a:r>
              <a:rPr lang="en-CN" dirty="0"/>
              <a:t>e</a:t>
            </a:r>
            <a:r>
              <a:rPr lang="en-US" altLang="zh-CN" dirty="0" err="1"/>
              <a:t>ature</a:t>
            </a:r>
            <a:r>
              <a:rPr lang="zh-CN" altLang="en-US" dirty="0"/>
              <a:t> </a:t>
            </a:r>
            <a:r>
              <a:rPr lang="en-US" altLang="zh-CN" dirty="0"/>
              <a:t>extractor</a:t>
            </a:r>
            <a:endParaRPr lang="en-C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5A68E1-D14B-6942-B033-FA361686B268}"/>
              </a:ext>
            </a:extLst>
          </p:cNvPr>
          <p:cNvSpPr/>
          <p:nvPr/>
        </p:nvSpPr>
        <p:spPr>
          <a:xfrm>
            <a:off x="5109798" y="3241961"/>
            <a:ext cx="1093576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向量</a:t>
            </a:r>
          </a:p>
          <a:p>
            <a:pPr algn="ctr"/>
            <a:r>
              <a:rPr lang="en-CN" dirty="0"/>
              <a:t>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9C39A3-ABD4-FE45-8361-EA9EA31BDAF7}"/>
              </a:ext>
            </a:extLst>
          </p:cNvPr>
          <p:cNvSpPr/>
          <p:nvPr/>
        </p:nvSpPr>
        <p:spPr>
          <a:xfrm>
            <a:off x="6575330" y="3241961"/>
            <a:ext cx="1467234" cy="768927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学习</a:t>
            </a:r>
          </a:p>
          <a:p>
            <a:pPr algn="ctr"/>
            <a:r>
              <a:rPr lang="en-CN" dirty="0"/>
              <a:t>Lea</a:t>
            </a:r>
            <a:r>
              <a:rPr lang="en-US" altLang="zh-CN" dirty="0"/>
              <a:t>r</a:t>
            </a:r>
            <a:r>
              <a:rPr lang="en-CN" dirty="0"/>
              <a:t>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50ACC6-A384-7F4E-BB68-C52E585B384B}"/>
              </a:ext>
            </a:extLst>
          </p:cNvPr>
          <p:cNvSpPr/>
          <p:nvPr/>
        </p:nvSpPr>
        <p:spPr>
          <a:xfrm>
            <a:off x="8733175" y="3269667"/>
            <a:ext cx="1093576" cy="76892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f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84AD0A-7F9C-974F-A3A8-D0A571D3D151}"/>
              </a:ext>
            </a:extLst>
          </p:cNvPr>
          <p:cNvSpPr/>
          <p:nvPr/>
        </p:nvSpPr>
        <p:spPr>
          <a:xfrm>
            <a:off x="8733175" y="1789067"/>
            <a:ext cx="1093576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en-CN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39FCDB-526D-5D41-85E4-526D01CD861D}"/>
              </a:ext>
            </a:extLst>
          </p:cNvPr>
          <p:cNvSpPr/>
          <p:nvPr/>
        </p:nvSpPr>
        <p:spPr>
          <a:xfrm>
            <a:off x="8733175" y="4675903"/>
            <a:ext cx="1093576" cy="76892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E250F3-37CC-4643-9290-B38D47AF1B86}"/>
              </a:ext>
            </a:extLst>
          </p:cNvPr>
          <p:cNvSpPr/>
          <p:nvPr/>
        </p:nvSpPr>
        <p:spPr>
          <a:xfrm>
            <a:off x="7957319" y="602672"/>
            <a:ext cx="2478205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特征提取</a:t>
            </a:r>
            <a:endParaRPr lang="en-US" dirty="0"/>
          </a:p>
          <a:p>
            <a:pPr algn="ctr"/>
            <a:r>
              <a:rPr lang="en-US" dirty="0"/>
              <a:t>F</a:t>
            </a:r>
            <a:r>
              <a:rPr lang="en-CN" dirty="0"/>
              <a:t>e</a:t>
            </a:r>
            <a:r>
              <a:rPr lang="en-US" altLang="zh-CN" dirty="0" err="1"/>
              <a:t>ature</a:t>
            </a:r>
            <a:r>
              <a:rPr lang="zh-CN" altLang="en-US" dirty="0"/>
              <a:t> </a:t>
            </a:r>
            <a:r>
              <a:rPr lang="en-US" altLang="zh-CN" dirty="0"/>
              <a:t>extractor</a:t>
            </a:r>
            <a:endParaRPr lang="en-CN" dirty="0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C6F98627-B213-8944-A68A-9E440067C19B}"/>
              </a:ext>
            </a:extLst>
          </p:cNvPr>
          <p:cNvSpPr/>
          <p:nvPr/>
        </p:nvSpPr>
        <p:spPr>
          <a:xfrm>
            <a:off x="6575330" y="450484"/>
            <a:ext cx="1049427" cy="1059872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New</a:t>
            </a:r>
          </a:p>
          <a:p>
            <a:pPr algn="ctr"/>
            <a:r>
              <a:rPr lang="en-CN" dirty="0"/>
              <a:t>Data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F12301-5092-F34A-A119-4277D86AAA6E}"/>
              </a:ext>
            </a:extLst>
          </p:cNvPr>
          <p:cNvSpPr/>
          <p:nvPr/>
        </p:nvSpPr>
        <p:spPr>
          <a:xfrm>
            <a:off x="1943100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5867BC9-65F4-9D47-B8E1-199E6570FE2F}"/>
              </a:ext>
            </a:extLst>
          </p:cNvPr>
          <p:cNvSpPr/>
          <p:nvPr/>
        </p:nvSpPr>
        <p:spPr>
          <a:xfrm>
            <a:off x="4829243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B7F1023-2716-C64E-AA20-B309F75F5CE1}"/>
              </a:ext>
            </a:extLst>
          </p:cNvPr>
          <p:cNvSpPr/>
          <p:nvPr/>
        </p:nvSpPr>
        <p:spPr>
          <a:xfrm>
            <a:off x="6309688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28DB559-FA3E-1E42-945C-7F6C3FDF3812}"/>
              </a:ext>
            </a:extLst>
          </p:cNvPr>
          <p:cNvSpPr/>
          <p:nvPr/>
        </p:nvSpPr>
        <p:spPr>
          <a:xfrm>
            <a:off x="8295024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71BD7EE-3226-2E4D-94A2-785BC6999E45}"/>
              </a:ext>
            </a:extLst>
          </p:cNvPr>
          <p:cNvSpPr/>
          <p:nvPr/>
        </p:nvSpPr>
        <p:spPr>
          <a:xfrm rot="5400000">
            <a:off x="9165716" y="4268924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CA321F0-95D1-9243-829F-FBA9FD23D836}"/>
              </a:ext>
            </a:extLst>
          </p:cNvPr>
          <p:cNvSpPr/>
          <p:nvPr/>
        </p:nvSpPr>
        <p:spPr>
          <a:xfrm rot="5400000">
            <a:off x="9160467" y="2862688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72F4BE6-10F3-1940-BA5C-3A339B54A29C}"/>
              </a:ext>
            </a:extLst>
          </p:cNvPr>
          <p:cNvSpPr/>
          <p:nvPr/>
        </p:nvSpPr>
        <p:spPr>
          <a:xfrm rot="5400000">
            <a:off x="9160466" y="1519615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50F0CC0-7704-9441-843B-8C3CB9B4813D}"/>
              </a:ext>
            </a:extLst>
          </p:cNvPr>
          <p:cNvSpPr/>
          <p:nvPr/>
        </p:nvSpPr>
        <p:spPr>
          <a:xfrm>
            <a:off x="7671542" y="898810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E85B8B-D2A2-9545-97D8-322AFF754DC2}"/>
              </a:ext>
            </a:extLst>
          </p:cNvPr>
          <p:cNvSpPr txBox="1"/>
          <p:nvPr/>
        </p:nvSpPr>
        <p:spPr>
          <a:xfrm>
            <a:off x="529936" y="5961758"/>
            <a:ext cx="836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What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Learning?</a:t>
            </a:r>
            <a:endParaRPr lang="en-CN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B9FB84-1EBE-364B-8D3C-16B8F1B1EABA}"/>
              </a:ext>
            </a:extLst>
          </p:cNvPr>
          <p:cNvSpPr/>
          <p:nvPr/>
        </p:nvSpPr>
        <p:spPr>
          <a:xfrm>
            <a:off x="5943600" y="4237752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X1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[0.1,</a:t>
            </a:r>
            <a:r>
              <a:rPr lang="zh-CN" altLang="en-US" sz="800" dirty="0"/>
              <a:t> </a:t>
            </a:r>
            <a:r>
              <a:rPr lang="en-US" altLang="zh-CN" sz="800" dirty="0"/>
              <a:t>0.21,</a:t>
            </a:r>
            <a:r>
              <a:rPr lang="zh-CN" altLang="en-US" sz="800" dirty="0"/>
              <a:t> </a:t>
            </a:r>
            <a:r>
              <a:rPr lang="en-US" altLang="zh-CN" sz="800" dirty="0"/>
              <a:t>0.33,</a:t>
            </a:r>
            <a:r>
              <a:rPr lang="zh-CN" altLang="en-US" sz="800" dirty="0"/>
              <a:t> </a:t>
            </a:r>
            <a:r>
              <a:rPr lang="en-US" altLang="zh-CN" sz="800" dirty="0"/>
              <a:t>0.98]</a:t>
            </a:r>
            <a:endParaRPr lang="en-CN" sz="8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7F18A54-835A-5D4E-85BF-D73A2AB574E0}"/>
              </a:ext>
            </a:extLst>
          </p:cNvPr>
          <p:cNvSpPr/>
          <p:nvPr/>
        </p:nvSpPr>
        <p:spPr>
          <a:xfrm>
            <a:off x="7624757" y="4254724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Y1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[0,</a:t>
            </a:r>
            <a:r>
              <a:rPr lang="zh-CN" altLang="en-US" sz="800" dirty="0"/>
              <a:t> </a:t>
            </a:r>
            <a:r>
              <a:rPr lang="en-US" altLang="zh-CN" sz="800" dirty="0"/>
              <a:t>0,</a:t>
            </a:r>
            <a:r>
              <a:rPr lang="zh-CN" altLang="en-US" sz="800" dirty="0"/>
              <a:t> </a:t>
            </a:r>
            <a:r>
              <a:rPr lang="en-US" altLang="zh-CN" sz="800" dirty="0"/>
              <a:t>1]</a:t>
            </a:r>
            <a:endParaRPr lang="en-CN" sz="8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1B5013-0397-CD49-92F2-00C4E5CC6D65}"/>
              </a:ext>
            </a:extLst>
          </p:cNvPr>
          <p:cNvSpPr/>
          <p:nvPr/>
        </p:nvSpPr>
        <p:spPr>
          <a:xfrm>
            <a:off x="5943600" y="4753084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X2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[0.23,</a:t>
            </a:r>
            <a:r>
              <a:rPr lang="zh-CN" altLang="en-US" sz="800" dirty="0"/>
              <a:t> </a:t>
            </a:r>
            <a:r>
              <a:rPr lang="en-US" altLang="zh-CN" sz="800" dirty="0"/>
              <a:t>0.98,</a:t>
            </a:r>
            <a:r>
              <a:rPr lang="zh-CN" altLang="en-US" sz="800" dirty="0"/>
              <a:t> </a:t>
            </a:r>
            <a:r>
              <a:rPr lang="en-US" altLang="zh-CN" sz="800" dirty="0"/>
              <a:t>0.33,</a:t>
            </a:r>
            <a:r>
              <a:rPr lang="zh-CN" altLang="en-US" sz="800" dirty="0"/>
              <a:t> </a:t>
            </a:r>
            <a:r>
              <a:rPr lang="en-US" altLang="zh-CN" sz="800" dirty="0"/>
              <a:t>0.98]</a:t>
            </a:r>
            <a:endParaRPr lang="en-CN" sz="8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49EE6FE-00EE-464D-AB7F-E762A16E287D}"/>
              </a:ext>
            </a:extLst>
          </p:cNvPr>
          <p:cNvSpPr/>
          <p:nvPr/>
        </p:nvSpPr>
        <p:spPr>
          <a:xfrm>
            <a:off x="7624757" y="4770056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Y2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0,</a:t>
            </a:r>
            <a:r>
              <a:rPr lang="zh-CN" altLang="en-US" sz="800" dirty="0"/>
              <a:t> </a:t>
            </a:r>
            <a:r>
              <a:rPr lang="en-US" altLang="zh-CN" sz="800" dirty="0"/>
              <a:t>1,</a:t>
            </a:r>
            <a:r>
              <a:rPr lang="zh-CN" altLang="en-US" sz="800" dirty="0"/>
              <a:t> </a:t>
            </a:r>
            <a:r>
              <a:rPr lang="en-US" altLang="zh-CN" sz="800" dirty="0"/>
              <a:t>0]</a:t>
            </a:r>
            <a:endParaRPr lang="en-CN" sz="8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2D726B-BDA5-EB44-8B8A-41AA6A064EE1}"/>
              </a:ext>
            </a:extLst>
          </p:cNvPr>
          <p:cNvSpPr/>
          <p:nvPr/>
        </p:nvSpPr>
        <p:spPr>
          <a:xfrm>
            <a:off x="5943600" y="5276620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X3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[0.143,</a:t>
            </a:r>
            <a:r>
              <a:rPr lang="zh-CN" altLang="en-US" sz="800" dirty="0"/>
              <a:t> </a:t>
            </a:r>
            <a:r>
              <a:rPr lang="en-US" altLang="zh-CN" sz="800" dirty="0"/>
              <a:t>0.87</a:t>
            </a:r>
            <a:r>
              <a:rPr lang="zh-CN" altLang="en-US" sz="800" dirty="0"/>
              <a:t> </a:t>
            </a:r>
            <a:r>
              <a:rPr lang="en-US" altLang="zh-CN" sz="800" dirty="0"/>
              <a:t>0.1</a:t>
            </a:r>
            <a:r>
              <a:rPr lang="zh-CN" altLang="en-US" sz="800" dirty="0"/>
              <a:t> </a:t>
            </a:r>
            <a:r>
              <a:rPr lang="en-US" altLang="zh-CN" sz="800" dirty="0"/>
              <a:t>0.98]</a:t>
            </a:r>
            <a:endParaRPr lang="en-CN" sz="8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17639D-B3FC-6446-8B2B-B98DEEAB9F3E}"/>
              </a:ext>
            </a:extLst>
          </p:cNvPr>
          <p:cNvSpPr/>
          <p:nvPr/>
        </p:nvSpPr>
        <p:spPr>
          <a:xfrm>
            <a:off x="7624757" y="5293592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Y3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[1,</a:t>
            </a:r>
            <a:r>
              <a:rPr lang="zh-CN" altLang="en-US" sz="800" dirty="0"/>
              <a:t> </a:t>
            </a:r>
            <a:r>
              <a:rPr lang="en-US" altLang="zh-CN" sz="800" dirty="0"/>
              <a:t>0,</a:t>
            </a:r>
            <a:r>
              <a:rPr lang="zh-CN" altLang="en-US" sz="800" dirty="0"/>
              <a:t> </a:t>
            </a:r>
            <a:r>
              <a:rPr lang="en-US" altLang="zh-CN" sz="800" dirty="0"/>
              <a:t>0]</a:t>
            </a:r>
            <a:endParaRPr lang="en-CN" sz="80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FC25E53-FEDD-F343-970F-235057CB103A}"/>
              </a:ext>
            </a:extLst>
          </p:cNvPr>
          <p:cNvSpPr/>
          <p:nvPr/>
        </p:nvSpPr>
        <p:spPr>
          <a:xfrm>
            <a:off x="5699760" y="4124960"/>
            <a:ext cx="3033415" cy="1757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FB11EDA-8308-104D-8B8A-28B7BDECB09B}"/>
              </a:ext>
            </a:extLst>
          </p:cNvPr>
          <p:cNvSpPr/>
          <p:nvPr/>
        </p:nvSpPr>
        <p:spPr>
          <a:xfrm>
            <a:off x="3327401" y="5882639"/>
            <a:ext cx="2301239" cy="5994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3148928-3BC1-1648-97B2-EE90BC96EEDD}"/>
              </a:ext>
            </a:extLst>
          </p:cNvPr>
          <p:cNvSpPr/>
          <p:nvPr/>
        </p:nvSpPr>
        <p:spPr>
          <a:xfrm>
            <a:off x="5827425" y="4197923"/>
            <a:ext cx="1735592" cy="16128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DB4F2C7-2AA2-0149-8766-E27F4AE74F02}"/>
              </a:ext>
            </a:extLst>
          </p:cNvPr>
          <p:cNvSpPr/>
          <p:nvPr/>
        </p:nvSpPr>
        <p:spPr>
          <a:xfrm>
            <a:off x="6145094" y="5969006"/>
            <a:ext cx="2715746" cy="39270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3F9B96-43B8-B148-B3BB-790DC04A88C4}"/>
              </a:ext>
            </a:extLst>
          </p:cNvPr>
          <p:cNvSpPr/>
          <p:nvPr/>
        </p:nvSpPr>
        <p:spPr>
          <a:xfrm>
            <a:off x="3766092" y="4689588"/>
            <a:ext cx="1442720" cy="628423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Grad</a:t>
            </a:r>
            <a:r>
              <a:rPr lang="en-US" altLang="zh-CN" dirty="0" err="1"/>
              <a:t>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CN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6FB5F1-714E-DD49-97B8-9A54124FCB47}"/>
              </a:ext>
            </a:extLst>
          </p:cNvPr>
          <p:cNvCxnSpPr>
            <a:stCxn id="35" idx="3"/>
            <a:endCxn id="31" idx="1"/>
          </p:cNvCxnSpPr>
          <p:nvPr/>
        </p:nvCxnSpPr>
        <p:spPr>
          <a:xfrm>
            <a:off x="5208812" y="5003800"/>
            <a:ext cx="49094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DC8E43-4354-3342-B350-66A2F71B2902}"/>
              </a:ext>
            </a:extLst>
          </p:cNvPr>
          <p:cNvCxnSpPr>
            <a:cxnSpLocks/>
            <a:stCxn id="35" idx="2"/>
            <a:endCxn id="32" idx="0"/>
          </p:cNvCxnSpPr>
          <p:nvPr/>
        </p:nvCxnSpPr>
        <p:spPr>
          <a:xfrm flipH="1">
            <a:off x="4478021" y="5318011"/>
            <a:ext cx="9431" cy="56462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8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5B3C-B117-0E45-BC10-C1868775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N" dirty="0"/>
              <a:t>rogr</a:t>
            </a:r>
            <a:r>
              <a:rPr lang="en-US" altLang="zh-CN" dirty="0" err="1"/>
              <a:t>mming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02-02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A597-5BC1-2F4D-A7D7-4E97A757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&gt;&gt;</a:t>
            </a:r>
            <a:r>
              <a:rPr lang="en-CN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044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815184-B7D0-A644-9B63-96AB45E85729}"/>
              </a:ext>
            </a:extLst>
          </p:cNvPr>
          <p:cNvSpPr txBox="1"/>
          <p:nvPr/>
        </p:nvSpPr>
        <p:spPr>
          <a:xfrm>
            <a:off x="974179" y="714375"/>
            <a:ext cx="3332955" cy="507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zh-CN" sz="40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Cluster Problem</a:t>
            </a:r>
            <a:endParaRPr lang="en-US" sz="4000" cap="all">
              <a:ln w="3175" cmpd="sng">
                <a:noFill/>
              </a:ln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6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559ED-94DA-AD49-9628-3DEB67CBC02C}"/>
              </a:ext>
            </a:extLst>
          </p:cNvPr>
          <p:cNvSpPr txBox="1"/>
          <p:nvPr/>
        </p:nvSpPr>
        <p:spPr>
          <a:xfrm>
            <a:off x="4973046" y="714375"/>
            <a:ext cx="6253751" cy="5076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一个实际的问题：</a:t>
            </a:r>
            <a:endParaRPr lang="en-US" altLang="zh-CN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altLang="zh-CN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淘宝国际上经常有境外人员从国外销售违禁违法物品，国家要求这些东西全部下架，</a:t>
            </a:r>
            <a:endParaRPr lang="en-US" altLang="zh-CN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但是这些人员会更换物品的名字。</a:t>
            </a:r>
            <a:endParaRPr lang="en-US" altLang="zh-CN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altLang="zh-CN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例如：</a:t>
            </a:r>
            <a:endParaRPr lang="en-US" altLang="zh-CN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</a:t>
            </a:r>
            <a:r>
              <a:rPr lang="zh-CN" alt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枪支：狗子</a:t>
            </a:r>
            <a:endParaRPr lang="en-US" altLang="zh-CN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</a:t>
            </a:r>
            <a:r>
              <a:rPr lang="zh-CN" alt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赌博账号：米料</a:t>
            </a:r>
            <a:endParaRPr lang="en-US" altLang="zh-CN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</a:t>
            </a:r>
            <a:r>
              <a:rPr lang="zh-CN" alt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毒品：野狼</a:t>
            </a:r>
            <a:endParaRPr lang="en-US" altLang="zh-CN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altLang="zh-CN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zh-CN" alt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这些我们成为“暗语”，但是我们只知道</a:t>
            </a:r>
            <a:r>
              <a:rPr lang="en-US" altLang="zh-CN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 – 30</a:t>
            </a:r>
            <a:r>
              <a:rPr lang="zh-CN" alt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个暗语，所以找到的内容非常有限</a:t>
            </a:r>
            <a:r>
              <a:rPr lang="en-US" altLang="zh-CN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59526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FD63F7D-7112-6243-9AC9-A7F1841E6493}"/>
              </a:ext>
            </a:extLst>
          </p:cNvPr>
          <p:cNvSpPr/>
          <p:nvPr/>
        </p:nvSpPr>
        <p:spPr>
          <a:xfrm>
            <a:off x="508000" y="650240"/>
            <a:ext cx="401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SimSun" panose="02010600030101010101" pitchFamily="2" charset="-122"/>
                <a:ea typeface="SimSun" panose="02010600030101010101" pitchFamily="2" charset="-122"/>
              </a:rPr>
              <a:t>选取部分淘宝商品描述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1741A86-42DD-D54A-85B5-E466BF0C6886}"/>
              </a:ext>
            </a:extLst>
          </p:cNvPr>
          <p:cNvSpPr/>
          <p:nvPr/>
        </p:nvSpPr>
        <p:spPr>
          <a:xfrm>
            <a:off x="254000" y="1828800"/>
            <a:ext cx="4521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SimSun" panose="02010600030101010101" pitchFamily="2" charset="-122"/>
                <a:ea typeface="SimSun" panose="02010600030101010101" pitchFamily="2" charset="-122"/>
              </a:rPr>
              <a:t>将文本向量化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（最简单的方式是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tf-idf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20AF368-D745-F549-A16C-B8A538A0B991}"/>
              </a:ext>
            </a:extLst>
          </p:cNvPr>
          <p:cNvSpPr/>
          <p:nvPr/>
        </p:nvSpPr>
        <p:spPr>
          <a:xfrm>
            <a:off x="1143000" y="2936240"/>
            <a:ext cx="2743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SimSun" panose="02010600030101010101" pitchFamily="2" charset="-122"/>
                <a:ea typeface="SimSun" panose="02010600030101010101" pitchFamily="2" charset="-122"/>
              </a:rPr>
              <a:t>将文本进行聚类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F598F-CD96-9348-93E3-F6C0D23B45C6}"/>
              </a:ext>
            </a:extLst>
          </p:cNvPr>
          <p:cNvSpPr/>
          <p:nvPr/>
        </p:nvSpPr>
        <p:spPr>
          <a:xfrm>
            <a:off x="702310" y="4086860"/>
            <a:ext cx="362458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SimSun" panose="02010600030101010101" pitchFamily="2" charset="-122"/>
                <a:ea typeface="SimSun" panose="02010600030101010101" pitchFamily="2" charset="-122"/>
              </a:rPr>
              <a:t>按照已知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“暗语”定位商品类别</a:t>
            </a:r>
            <a:endParaRPr lang="en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F30BBC-978A-064C-B956-4C0D6F7F616C}"/>
              </a:ext>
            </a:extLst>
          </p:cNvPr>
          <p:cNvSpPr/>
          <p:nvPr/>
        </p:nvSpPr>
        <p:spPr>
          <a:xfrm>
            <a:off x="825500" y="5237480"/>
            <a:ext cx="3378200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latin typeface="SimSun" panose="02010600030101010101" pitchFamily="2" charset="-122"/>
                <a:ea typeface="SimSun" panose="02010600030101010101" pitchFamily="2" charset="-122"/>
              </a:rPr>
              <a:t>获得该商品类别中词汇频率远高于正常词汇分布的单词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ECFF57-5882-8742-9855-6267C113CB2E}"/>
              </a:ext>
            </a:extLst>
          </p:cNvPr>
          <p:cNvGrpSpPr/>
          <p:nvPr/>
        </p:nvGrpSpPr>
        <p:grpSpPr>
          <a:xfrm>
            <a:off x="4500639" y="698568"/>
            <a:ext cx="7072166" cy="4747010"/>
            <a:chOff x="4500639" y="698568"/>
            <a:chExt cx="7072166" cy="4747010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BE2F967-1CD6-F149-A635-9C5D5EEBFB40}"/>
                </a:ext>
              </a:extLst>
            </p:cNvPr>
            <p:cNvSpPr/>
            <p:nvPr/>
          </p:nvSpPr>
          <p:spPr>
            <a:xfrm>
              <a:off x="4500639" y="3421288"/>
              <a:ext cx="933515" cy="947420"/>
            </a:xfrm>
            <a:prstGeom prst="can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050" dirty="0"/>
                <a:t>Observed</a:t>
              </a:r>
            </a:p>
            <a:p>
              <a:pPr algn="ctr"/>
              <a:r>
                <a:rPr lang="en-CN" sz="1050" dirty="0"/>
                <a:t>Data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9C874C8-DC69-5C4F-A23A-FE3E04DC0B95}"/>
                </a:ext>
              </a:extLst>
            </p:cNvPr>
            <p:cNvSpPr/>
            <p:nvPr/>
          </p:nvSpPr>
          <p:spPr>
            <a:xfrm>
              <a:off x="5693725" y="3596714"/>
              <a:ext cx="1781128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特征提取</a:t>
              </a:r>
              <a:endParaRPr lang="en-US" sz="1050" dirty="0"/>
            </a:p>
            <a:p>
              <a:pPr algn="ctr"/>
              <a:r>
                <a:rPr lang="en-US" sz="1050" dirty="0"/>
                <a:t>F</a:t>
              </a:r>
              <a:r>
                <a:rPr lang="en-CN" sz="1050" dirty="0"/>
                <a:t>e</a:t>
              </a:r>
              <a:r>
                <a:rPr lang="en-US" altLang="zh-CN" sz="1050" dirty="0" err="1"/>
                <a:t>ature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extractor</a:t>
              </a:r>
              <a:endParaRPr lang="en-CN" sz="105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632AA6D-CB4A-0747-A9BC-2CD91E02A90E}"/>
                </a:ext>
              </a:extLst>
            </p:cNvPr>
            <p:cNvSpPr/>
            <p:nvPr/>
          </p:nvSpPr>
          <p:spPr>
            <a:xfrm>
              <a:off x="7691362" y="3576320"/>
              <a:ext cx="785972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1050" dirty="0"/>
                <a:t>向量</a:t>
              </a:r>
            </a:p>
            <a:p>
              <a:pPr algn="ctr"/>
              <a:r>
                <a:rPr lang="en-CN" sz="1050" dirty="0"/>
                <a:t>vector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796B9EA-FD07-D546-9C0A-BD31CDA9548A}"/>
                </a:ext>
              </a:extLst>
            </p:cNvPr>
            <p:cNvSpPr/>
            <p:nvPr/>
          </p:nvSpPr>
          <p:spPr>
            <a:xfrm>
              <a:off x="8801710" y="3528225"/>
              <a:ext cx="1054526" cy="637356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050" dirty="0"/>
                <a:t>学习</a:t>
              </a:r>
            </a:p>
            <a:p>
              <a:pPr algn="ctr"/>
              <a:r>
                <a:rPr lang="en-CN" sz="1050" dirty="0"/>
                <a:t>Lea</a:t>
              </a:r>
              <a:r>
                <a:rPr lang="en-US" altLang="zh-CN" sz="1050" dirty="0"/>
                <a:t>r</a:t>
              </a:r>
              <a:r>
                <a:rPr lang="en-CN" sz="1050" dirty="0"/>
                <a:t>ning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0E3CC12-418C-D447-85E4-536BB4E660BE}"/>
                </a:ext>
              </a:extLst>
            </p:cNvPr>
            <p:cNvSpPr/>
            <p:nvPr/>
          </p:nvSpPr>
          <p:spPr>
            <a:xfrm>
              <a:off x="10289255" y="3576320"/>
              <a:ext cx="785972" cy="637356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050" dirty="0"/>
                <a:t>f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F97A659-433A-4D40-A8D3-D4FA991B438E}"/>
                </a:ext>
              </a:extLst>
            </p:cNvPr>
            <p:cNvSpPr/>
            <p:nvPr/>
          </p:nvSpPr>
          <p:spPr>
            <a:xfrm>
              <a:off x="10289255" y="2298884"/>
              <a:ext cx="785972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x</a:t>
              </a:r>
              <a:endParaRPr lang="en-CN" sz="1050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4B5933D-BEE7-0648-BD96-22FFF737E37B}"/>
                </a:ext>
              </a:extLst>
            </p:cNvPr>
            <p:cNvSpPr/>
            <p:nvPr/>
          </p:nvSpPr>
          <p:spPr>
            <a:xfrm>
              <a:off x="10289255" y="4808222"/>
              <a:ext cx="785972" cy="637356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1050" dirty="0"/>
                <a:t>y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0D12FB-2528-0640-AC4D-3C17C18B094D}"/>
                </a:ext>
              </a:extLst>
            </p:cNvPr>
            <p:cNvSpPr/>
            <p:nvPr/>
          </p:nvSpPr>
          <p:spPr>
            <a:xfrm>
              <a:off x="9791677" y="819149"/>
              <a:ext cx="1781128" cy="6373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特征提取</a:t>
              </a:r>
              <a:endParaRPr lang="en-US" sz="1050" dirty="0"/>
            </a:p>
            <a:p>
              <a:pPr algn="ctr"/>
              <a:r>
                <a:rPr lang="en-US" sz="1050" dirty="0"/>
                <a:t>F</a:t>
              </a:r>
              <a:r>
                <a:rPr lang="en-CN" sz="1050" dirty="0"/>
                <a:t>e</a:t>
              </a:r>
              <a:r>
                <a:rPr lang="en-US" altLang="zh-CN" sz="1050" dirty="0" err="1"/>
                <a:t>ature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extractor</a:t>
              </a:r>
              <a:endParaRPr lang="en-CN" sz="1050" dirty="0"/>
            </a:p>
          </p:txBody>
        </p: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DAF05D5C-58E5-034C-BC12-56981DA8C319}"/>
                </a:ext>
              </a:extLst>
            </p:cNvPr>
            <p:cNvSpPr/>
            <p:nvPr/>
          </p:nvSpPr>
          <p:spPr>
            <a:xfrm>
              <a:off x="8536799" y="698568"/>
              <a:ext cx="754241" cy="878517"/>
            </a:xfrm>
            <a:prstGeom prst="can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050" dirty="0"/>
                <a:t>New</a:t>
              </a:r>
            </a:p>
            <a:p>
              <a:pPr algn="ctr"/>
              <a:r>
                <a:rPr lang="en-CN" sz="1050" dirty="0"/>
                <a:t>Data</a:t>
              </a:r>
            </a:p>
          </p:txBody>
        </p: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D056C75-6C2E-9240-953E-26C99ED80823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521200" y="970280"/>
            <a:ext cx="446197" cy="2451008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9A9E5A8-99B1-B948-A78C-0FB3B3DAB7DE}"/>
              </a:ext>
            </a:extLst>
          </p:cNvPr>
          <p:cNvCxnSpPr>
            <a:stCxn id="3" idx="3"/>
            <a:endCxn id="8" idx="0"/>
          </p:cNvCxnSpPr>
          <p:nvPr/>
        </p:nvCxnSpPr>
        <p:spPr>
          <a:xfrm>
            <a:off x="4775200" y="2148840"/>
            <a:ext cx="1809089" cy="1447874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C63073A-5BB9-6847-AA10-5A87D7C111FF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>
            <a:off x="3886200" y="3256280"/>
            <a:ext cx="5442773" cy="271945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36D19A5-5473-CF4B-BAB8-076EDB6B100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233246" y="2148840"/>
            <a:ext cx="2851102" cy="1427480"/>
          </a:xfrm>
          <a:prstGeom prst="bentConnector2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58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2CEF5D-7C1D-B044-B5E2-B60F455CD99E}"/>
              </a:ext>
            </a:extLst>
          </p:cNvPr>
          <p:cNvGrpSpPr/>
          <p:nvPr/>
        </p:nvGrpSpPr>
        <p:grpSpPr>
          <a:xfrm>
            <a:off x="528321" y="1239520"/>
            <a:ext cx="6156959" cy="3901440"/>
            <a:chOff x="254000" y="650240"/>
            <a:chExt cx="11318805" cy="522732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FEE022D-3206-B34A-A7C4-14CDC9E0F84A}"/>
                </a:ext>
              </a:extLst>
            </p:cNvPr>
            <p:cNvSpPr/>
            <p:nvPr/>
          </p:nvSpPr>
          <p:spPr>
            <a:xfrm>
              <a:off x="508000" y="650240"/>
              <a:ext cx="4013200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050" dirty="0">
                  <a:latin typeface="SimSun" panose="02010600030101010101" pitchFamily="2" charset="-122"/>
                  <a:ea typeface="SimSun" panose="02010600030101010101" pitchFamily="2" charset="-122"/>
                </a:rPr>
                <a:t>选取部分淘宝商品描述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AF2DD4B-CE26-C64F-BB05-CC780A0A729F}"/>
                </a:ext>
              </a:extLst>
            </p:cNvPr>
            <p:cNvSpPr/>
            <p:nvPr/>
          </p:nvSpPr>
          <p:spPr>
            <a:xfrm>
              <a:off x="254000" y="1828800"/>
              <a:ext cx="4521200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000" dirty="0">
                  <a:latin typeface="SimSun" panose="02010600030101010101" pitchFamily="2" charset="-122"/>
                  <a:ea typeface="SimSun" panose="02010600030101010101" pitchFamily="2" charset="-122"/>
                </a:rPr>
                <a:t>将文本向量化</a:t>
              </a:r>
              <a:r>
                <a:rPr lang="zh-CN" altLang="en-US" sz="1000" dirty="0">
                  <a:latin typeface="SimSun" panose="02010600030101010101" pitchFamily="2" charset="-122"/>
                  <a:ea typeface="SimSun" panose="02010600030101010101" pitchFamily="2" charset="-122"/>
                </a:rPr>
                <a:t>（最简单的方式是</a:t>
              </a:r>
              <a:r>
                <a:rPr lang="en-US" altLang="zh-CN" sz="1000" dirty="0" err="1">
                  <a:latin typeface="SimSun" panose="02010600030101010101" pitchFamily="2" charset="-122"/>
                  <a:ea typeface="SimSun" panose="02010600030101010101" pitchFamily="2" charset="-122"/>
                </a:rPr>
                <a:t>tf-idf</a:t>
              </a:r>
              <a:r>
                <a:rPr lang="zh-CN" altLang="en-US" sz="1000" dirty="0">
                  <a:latin typeface="SimSun" panose="02010600030101010101" pitchFamily="2" charset="-122"/>
                  <a:ea typeface="SimSun" panose="02010600030101010101" pitchFamily="2" charset="-122"/>
                </a:rPr>
                <a:t>）</a:t>
              </a:r>
              <a:endParaRPr lang="en-CN" sz="100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708A13A-8943-4245-AF79-AF570EB55677}"/>
                </a:ext>
              </a:extLst>
            </p:cNvPr>
            <p:cNvSpPr/>
            <p:nvPr/>
          </p:nvSpPr>
          <p:spPr>
            <a:xfrm>
              <a:off x="1143000" y="2936240"/>
              <a:ext cx="2743200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050" dirty="0">
                  <a:latin typeface="SimSun" panose="02010600030101010101" pitchFamily="2" charset="-122"/>
                  <a:ea typeface="SimSun" panose="02010600030101010101" pitchFamily="2" charset="-122"/>
                </a:rPr>
                <a:t>将文本进行聚类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21A38C9-CC64-1646-847B-D8078EE9CBFD}"/>
                </a:ext>
              </a:extLst>
            </p:cNvPr>
            <p:cNvSpPr/>
            <p:nvPr/>
          </p:nvSpPr>
          <p:spPr>
            <a:xfrm>
              <a:off x="702310" y="4086860"/>
              <a:ext cx="3624580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050" dirty="0">
                  <a:latin typeface="SimSun" panose="02010600030101010101" pitchFamily="2" charset="-122"/>
                  <a:ea typeface="SimSun" panose="02010600030101010101" pitchFamily="2" charset="-122"/>
                </a:rPr>
                <a:t>按照已知</a:t>
              </a:r>
              <a:r>
                <a:rPr lang="zh-CN" altLang="en-US" sz="1050" dirty="0">
                  <a:latin typeface="SimSun" panose="02010600030101010101" pitchFamily="2" charset="-122"/>
                  <a:ea typeface="SimSun" panose="02010600030101010101" pitchFamily="2" charset="-122"/>
                </a:rPr>
                <a:t>“暗语”定位商品类别</a:t>
              </a:r>
              <a:endParaRPr lang="en-CN" sz="1050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E90C2E1-083E-1640-A1C9-4BC7B8F67BA3}"/>
                </a:ext>
              </a:extLst>
            </p:cNvPr>
            <p:cNvSpPr/>
            <p:nvPr/>
          </p:nvSpPr>
          <p:spPr>
            <a:xfrm>
              <a:off x="825500" y="5237480"/>
              <a:ext cx="3378200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050" dirty="0">
                  <a:latin typeface="SimSun" panose="02010600030101010101" pitchFamily="2" charset="-122"/>
                  <a:ea typeface="SimSun" panose="02010600030101010101" pitchFamily="2" charset="-122"/>
                </a:rPr>
                <a:t>获得该商品类别中词汇频率远高于正常词汇分布的单词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321775-402F-3D46-95FF-EEDF166E36C5}"/>
                </a:ext>
              </a:extLst>
            </p:cNvPr>
            <p:cNvGrpSpPr/>
            <p:nvPr/>
          </p:nvGrpSpPr>
          <p:grpSpPr>
            <a:xfrm>
              <a:off x="4500639" y="698568"/>
              <a:ext cx="7072166" cy="4747010"/>
              <a:chOff x="4500639" y="698568"/>
              <a:chExt cx="7072166" cy="4747010"/>
            </a:xfrm>
          </p:grpSpPr>
          <p:sp>
            <p:nvSpPr>
              <p:cNvPr id="13" name="Can 12">
                <a:extLst>
                  <a:ext uri="{FF2B5EF4-FFF2-40B4-BE49-F238E27FC236}">
                    <a16:creationId xmlns:a16="http://schemas.microsoft.com/office/drawing/2014/main" id="{479010BB-953F-8148-9E65-58A22CC32DA9}"/>
                  </a:ext>
                </a:extLst>
              </p:cNvPr>
              <p:cNvSpPr/>
              <p:nvPr/>
            </p:nvSpPr>
            <p:spPr>
              <a:xfrm>
                <a:off x="4500639" y="3421288"/>
                <a:ext cx="933515" cy="947420"/>
              </a:xfrm>
              <a:prstGeom prst="can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050" dirty="0"/>
                  <a:t>Observed</a:t>
                </a:r>
              </a:p>
              <a:p>
                <a:pPr algn="ctr"/>
                <a:r>
                  <a:rPr lang="en-CN" sz="1050" dirty="0"/>
                  <a:t>Data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37E6CEE-9D50-2743-9388-2388C4ABF4AE}"/>
                  </a:ext>
                </a:extLst>
              </p:cNvPr>
              <p:cNvSpPr/>
              <p:nvPr/>
            </p:nvSpPr>
            <p:spPr>
              <a:xfrm>
                <a:off x="5693725" y="3596714"/>
                <a:ext cx="1781128" cy="63735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/>
                  <a:t>特征提取</a:t>
                </a:r>
                <a:endParaRPr lang="en-US" sz="1050" dirty="0"/>
              </a:p>
              <a:p>
                <a:pPr algn="ctr"/>
                <a:r>
                  <a:rPr lang="en-US" sz="1050" dirty="0"/>
                  <a:t>F</a:t>
                </a:r>
                <a:r>
                  <a:rPr lang="en-CN" sz="1050" dirty="0"/>
                  <a:t>e</a:t>
                </a:r>
                <a:r>
                  <a:rPr lang="en-US" altLang="zh-CN" sz="1050" dirty="0" err="1"/>
                  <a:t>ature</a:t>
                </a:r>
                <a:r>
                  <a:rPr lang="zh-CN" altLang="en-US" sz="1050" dirty="0"/>
                  <a:t> </a:t>
                </a:r>
                <a:r>
                  <a:rPr lang="en-US" altLang="zh-CN" sz="1050" dirty="0"/>
                  <a:t>extractor</a:t>
                </a:r>
                <a:endParaRPr lang="en-CN" sz="105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BB0DA3A-4009-6E4B-B232-A57E0CD6470F}"/>
                  </a:ext>
                </a:extLst>
              </p:cNvPr>
              <p:cNvSpPr/>
              <p:nvPr/>
            </p:nvSpPr>
            <p:spPr>
              <a:xfrm>
                <a:off x="7691362" y="3576320"/>
                <a:ext cx="785972" cy="63735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N" sz="1050" dirty="0"/>
                  <a:t>向量</a:t>
                </a:r>
              </a:p>
              <a:p>
                <a:pPr algn="ctr"/>
                <a:r>
                  <a:rPr lang="en-CN" sz="1050" dirty="0"/>
                  <a:t>vector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87A1D68C-6773-9C40-A01B-E3D27A5467A4}"/>
                  </a:ext>
                </a:extLst>
              </p:cNvPr>
              <p:cNvSpPr/>
              <p:nvPr/>
            </p:nvSpPr>
            <p:spPr>
              <a:xfrm>
                <a:off x="8801710" y="3528225"/>
                <a:ext cx="1054526" cy="637356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050" dirty="0"/>
                  <a:t>学习</a:t>
                </a:r>
              </a:p>
              <a:p>
                <a:pPr algn="ctr"/>
                <a:r>
                  <a:rPr lang="en-CN" sz="1050" dirty="0"/>
                  <a:t>Lea</a:t>
                </a:r>
                <a:r>
                  <a:rPr lang="en-US" altLang="zh-CN" sz="1050" dirty="0"/>
                  <a:t>r</a:t>
                </a:r>
                <a:r>
                  <a:rPr lang="en-CN" sz="1050" dirty="0"/>
                  <a:t>ning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D358480-0B2E-F64A-AA04-4DDE69E32905}"/>
                  </a:ext>
                </a:extLst>
              </p:cNvPr>
              <p:cNvSpPr/>
              <p:nvPr/>
            </p:nvSpPr>
            <p:spPr>
              <a:xfrm>
                <a:off x="10289255" y="3576320"/>
                <a:ext cx="785972" cy="637356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050" dirty="0"/>
                  <a:t>f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0AD83E5A-AE38-E841-821E-8A4BFAAE4281}"/>
                  </a:ext>
                </a:extLst>
              </p:cNvPr>
              <p:cNvSpPr/>
              <p:nvPr/>
            </p:nvSpPr>
            <p:spPr>
              <a:xfrm>
                <a:off x="10289255" y="2298884"/>
                <a:ext cx="785972" cy="63735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/>
                  <a:t>x</a:t>
                </a:r>
                <a:endParaRPr lang="en-CN" sz="1050" dirty="0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8F49C9F-ED3E-2848-8648-E2A0382D2111}"/>
                  </a:ext>
                </a:extLst>
              </p:cNvPr>
              <p:cNvSpPr/>
              <p:nvPr/>
            </p:nvSpPr>
            <p:spPr>
              <a:xfrm>
                <a:off x="10289255" y="4808222"/>
                <a:ext cx="785972" cy="637356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CN" sz="1050" dirty="0"/>
                  <a:t>y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E6B74CC-C542-BE44-B699-304334F8EB39}"/>
                  </a:ext>
                </a:extLst>
              </p:cNvPr>
              <p:cNvSpPr/>
              <p:nvPr/>
            </p:nvSpPr>
            <p:spPr>
              <a:xfrm>
                <a:off x="9791677" y="819149"/>
                <a:ext cx="1781128" cy="637356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/>
                  <a:t>特征提取</a:t>
                </a:r>
                <a:endParaRPr lang="en-US" sz="1050" dirty="0"/>
              </a:p>
              <a:p>
                <a:pPr algn="ctr"/>
                <a:r>
                  <a:rPr lang="en-US" sz="1050" dirty="0"/>
                  <a:t>F</a:t>
                </a:r>
                <a:r>
                  <a:rPr lang="en-CN" sz="1050" dirty="0"/>
                  <a:t>e</a:t>
                </a:r>
                <a:r>
                  <a:rPr lang="en-US" altLang="zh-CN" sz="1050" dirty="0" err="1"/>
                  <a:t>ature</a:t>
                </a:r>
                <a:r>
                  <a:rPr lang="zh-CN" altLang="en-US" sz="1050" dirty="0"/>
                  <a:t> </a:t>
                </a:r>
                <a:r>
                  <a:rPr lang="en-US" altLang="zh-CN" sz="1050" dirty="0"/>
                  <a:t>extractor</a:t>
                </a:r>
                <a:endParaRPr lang="en-CN" sz="1050" dirty="0"/>
              </a:p>
            </p:txBody>
          </p:sp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7C54678C-3E52-8543-91DC-66F9A69CCF43}"/>
                  </a:ext>
                </a:extLst>
              </p:cNvPr>
              <p:cNvSpPr/>
              <p:nvPr/>
            </p:nvSpPr>
            <p:spPr>
              <a:xfrm>
                <a:off x="8536799" y="698568"/>
                <a:ext cx="754241" cy="878517"/>
              </a:xfrm>
              <a:prstGeom prst="can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050" dirty="0"/>
                  <a:t>New</a:t>
                </a:r>
              </a:p>
              <a:p>
                <a:pPr algn="ctr"/>
                <a:r>
                  <a:rPr lang="en-CN" sz="1050" dirty="0"/>
                  <a:t>Data</a:t>
                </a:r>
              </a:p>
            </p:txBody>
          </p:sp>
        </p:grp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D62D0E5F-85C7-E044-9AF2-D866ABBAD149}"/>
                </a:ext>
              </a:extLst>
            </p:cNvPr>
            <p:cNvCxnSpPr>
              <a:stCxn id="3" idx="3"/>
              <a:endCxn id="13" idx="1"/>
            </p:cNvCxnSpPr>
            <p:nvPr/>
          </p:nvCxnSpPr>
          <p:spPr>
            <a:xfrm>
              <a:off x="4521200" y="970280"/>
              <a:ext cx="446197" cy="2451008"/>
            </a:xfrm>
            <a:prstGeom prst="bentConnector2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9D7FE85A-A5BC-F747-9556-3F60B0777487}"/>
                </a:ext>
              </a:extLst>
            </p:cNvPr>
            <p:cNvCxnSpPr>
              <a:stCxn id="4" idx="3"/>
              <a:endCxn id="14" idx="0"/>
            </p:cNvCxnSpPr>
            <p:nvPr/>
          </p:nvCxnSpPr>
          <p:spPr>
            <a:xfrm>
              <a:off x="4775200" y="2148840"/>
              <a:ext cx="1809089" cy="1447874"/>
            </a:xfrm>
            <a:prstGeom prst="bentConnector2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8797D242-461A-A54E-9A3F-B2E7DB5CA8A7}"/>
                </a:ext>
              </a:extLst>
            </p:cNvPr>
            <p:cNvCxnSpPr>
              <a:cxnSpLocks/>
              <a:stCxn id="5" idx="3"/>
              <a:endCxn id="16" idx="0"/>
            </p:cNvCxnSpPr>
            <p:nvPr/>
          </p:nvCxnSpPr>
          <p:spPr>
            <a:xfrm>
              <a:off x="3886200" y="3256280"/>
              <a:ext cx="5442773" cy="271945"/>
            </a:xfrm>
            <a:prstGeom prst="bentConnector2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A7E68F4E-C2F8-9A4F-983F-3F361829A3C6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5233246" y="2148840"/>
              <a:ext cx="2851102" cy="1427480"/>
            </a:xfrm>
            <a:prstGeom prst="bentConnector2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4D222BF-CDFD-5C47-A238-13164B64FBBA}"/>
              </a:ext>
            </a:extLst>
          </p:cNvPr>
          <p:cNvSpPr txBox="1"/>
          <p:nvPr/>
        </p:nvSpPr>
        <p:spPr>
          <a:xfrm>
            <a:off x="6982256" y="1514528"/>
            <a:ext cx="4742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非常重要的两个经验</a:t>
            </a:r>
          </a:p>
          <a:p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算法工程师最重要的不是记住了多少算法，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而是能把实际问题抽象成算法问题，然后得到答案的能力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机器学习方法很多时候是作为整个项目的一部分，</a:t>
            </a:r>
            <a:r>
              <a:rPr lang="zh-CN" altLang="en-CN" dirty="0">
                <a:latin typeface="KaiTi" panose="02010609060101010101" pitchFamily="49" charset="-122"/>
                <a:ea typeface="KaiTi" panose="02010609060101010101" pitchFamily="49" charset="-122"/>
              </a:rPr>
              <a:t>单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靠机器学习很难解决完整项目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5377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40A6E-791C-F34A-819E-5C30781AC612}"/>
              </a:ext>
            </a:extLst>
          </p:cNvPr>
          <p:cNvSpPr txBox="1"/>
          <p:nvPr/>
        </p:nvSpPr>
        <p:spPr>
          <a:xfrm>
            <a:off x="1078811" y="1042154"/>
            <a:ext cx="39934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/>
              <a:t>First</a:t>
            </a:r>
            <a:r>
              <a:rPr lang="zh-CN" altLang="en-US"/>
              <a:t> </a:t>
            </a:r>
            <a:r>
              <a:rPr lang="en-US" altLang="zh-CN"/>
              <a:t>–</a:t>
            </a:r>
            <a:r>
              <a:rPr lang="zh-CN" altLang="en-US"/>
              <a:t> </a:t>
            </a:r>
            <a:r>
              <a:rPr lang="en-US" altLang="zh-CN"/>
              <a:t>Machine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r>
              <a:rPr lang="zh-CN" altLang="en-US"/>
              <a:t> </a:t>
            </a:r>
            <a:r>
              <a:rPr lang="en-US" altLang="zh-CN"/>
              <a:t>Algorithm</a:t>
            </a:r>
          </a:p>
          <a:p>
            <a:endParaRPr lang="en-US" altLang="zh-CN"/>
          </a:p>
          <a:p>
            <a:r>
              <a:rPr lang="zh-CN" altLang="en-US"/>
              <a:t>第一个机器学习算法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K-means</a:t>
            </a:r>
            <a:r>
              <a:rPr lang="zh-CN" altLang="en-US"/>
              <a:t> </a:t>
            </a:r>
            <a:r>
              <a:rPr lang="en-US" altLang="zh-CN"/>
              <a:t>clustering</a:t>
            </a:r>
            <a:endParaRPr lang="en-US" altLang="zh-CN" dirty="0"/>
          </a:p>
        </p:txBody>
      </p:sp>
      <p:pic>
        <p:nvPicPr>
          <p:cNvPr id="8194" name="Picture 2" descr="K-means as a cost function minimisation – a MATLAB/Octave approach –  @sepdek's">
            <a:extLst>
              <a:ext uri="{FF2B5EF4-FFF2-40B4-BE49-F238E27FC236}">
                <a16:creationId xmlns:a16="http://schemas.microsoft.com/office/drawing/2014/main" id="{7EDDF003-6EA7-0146-BACC-0704E550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15" y="1016628"/>
            <a:ext cx="5551805" cy="48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C0AB26-4A0A-C044-BD7B-B4B64C568048}"/>
              </a:ext>
            </a:extLst>
          </p:cNvPr>
          <p:cNvSpPr txBox="1"/>
          <p:nvPr/>
        </p:nvSpPr>
        <p:spPr>
          <a:xfrm>
            <a:off x="1117600" y="3303605"/>
            <a:ext cx="3070071" cy="221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CN" b="1"/>
              <a:t>Driven</a:t>
            </a:r>
            <a:r>
              <a:rPr lang="zh-CN" altLang="en-US" b="1"/>
              <a:t> </a:t>
            </a:r>
            <a:r>
              <a:rPr lang="en-US" altLang="zh-CN" b="1"/>
              <a:t>by</a:t>
            </a:r>
            <a:r>
              <a:rPr lang="zh-CN" altLang="en-US" b="1"/>
              <a:t> </a:t>
            </a:r>
            <a:r>
              <a:rPr lang="en-US" altLang="zh-CN" b="1"/>
              <a:t>two</a:t>
            </a:r>
            <a:r>
              <a:rPr lang="zh-CN" altLang="en-US" b="1"/>
              <a:t> </a:t>
            </a:r>
            <a:r>
              <a:rPr lang="en-US" altLang="zh-CN" b="1"/>
              <a:t>examples:</a:t>
            </a:r>
          </a:p>
          <a:p>
            <a:pPr>
              <a:lnSpc>
                <a:spcPct val="200000"/>
              </a:lnSpc>
            </a:pPr>
            <a:endParaRPr lang="en-US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/>
              <a:t>为中国省会设置能源中心</a:t>
            </a:r>
            <a:endParaRPr lang="en-CN" altLang="zh-CN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CN"/>
              <a:t>新闻</a:t>
            </a:r>
            <a:r>
              <a:rPr lang="zh-CN" altLang="en-US"/>
              <a:t>自动进行归类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3066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5B3C-B117-0E45-BC10-C1868775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N" dirty="0"/>
              <a:t>rogr</a:t>
            </a:r>
            <a:r>
              <a:rPr lang="en-US" altLang="zh-CN" dirty="0" err="1"/>
              <a:t>mming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02-03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A597-5BC1-2F4D-A7D7-4E97A757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&gt;&gt;</a:t>
            </a:r>
            <a:r>
              <a:rPr lang="zh-CN" altLang="en-US" dirty="0"/>
              <a:t> 省会能源中心设置，基于</a:t>
            </a:r>
            <a:r>
              <a:rPr lang="en-US" altLang="zh-CN" dirty="0"/>
              <a:t>k-means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1910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5E6202-9FB6-D84F-849D-E03BE504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CN"/>
              <a:t>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8A3C00-C546-FA43-881D-048C16F7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298357"/>
            <a:ext cx="6517543" cy="45578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1500" dirty="0"/>
              <a:t>1.</a:t>
            </a:r>
            <a:r>
              <a:rPr lang="zh-CN" altLang="en-US" sz="1500" dirty="0"/>
              <a:t> 什么是人工智能 </a:t>
            </a:r>
            <a:r>
              <a:rPr lang="en-US" altLang="zh-CN" sz="1500" dirty="0"/>
              <a:t>what’s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artificial</a:t>
            </a:r>
            <a:r>
              <a:rPr lang="zh-CN" altLang="en-US" sz="1500" dirty="0"/>
              <a:t> </a:t>
            </a:r>
            <a:r>
              <a:rPr lang="en-US" altLang="zh-CN" sz="1500" dirty="0"/>
              <a:t>intelligence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>
              <a:lnSpc>
                <a:spcPct val="90000"/>
              </a:lnSpc>
            </a:pPr>
            <a:r>
              <a:rPr lang="en-US" altLang="zh-CN" sz="1500" dirty="0"/>
              <a:t>2.</a:t>
            </a:r>
            <a:r>
              <a:rPr lang="zh-CN" altLang="en-US" sz="1500" dirty="0"/>
              <a:t> 关于人工智能的不同观点和方法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difference</a:t>
            </a:r>
            <a:r>
              <a:rPr lang="zh-CN" altLang="en-US" sz="1500" dirty="0"/>
              <a:t> </a:t>
            </a:r>
            <a:r>
              <a:rPr lang="en-US" altLang="zh-CN" sz="1500" dirty="0"/>
              <a:t>artificial</a:t>
            </a:r>
            <a:r>
              <a:rPr lang="zh-CN" altLang="en-US" sz="1500" dirty="0"/>
              <a:t> </a:t>
            </a:r>
            <a:r>
              <a:rPr lang="en-US" altLang="zh-CN" sz="1500" dirty="0"/>
              <a:t>intelligence</a:t>
            </a:r>
            <a:r>
              <a:rPr lang="zh-CN" altLang="en-US" sz="1500" dirty="0"/>
              <a:t> </a:t>
            </a:r>
            <a:r>
              <a:rPr lang="en-US" altLang="zh-CN" sz="1500" dirty="0"/>
              <a:t>methods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>
              <a:lnSpc>
                <a:spcPct val="90000"/>
              </a:lnSpc>
            </a:pPr>
            <a:r>
              <a:rPr lang="en-US" altLang="zh-CN" sz="1500" dirty="0"/>
              <a:t>3.</a:t>
            </a:r>
            <a:r>
              <a:rPr lang="zh-CN" altLang="en-US" sz="1500" dirty="0"/>
              <a:t> 如何成为一个良好的</a:t>
            </a:r>
            <a:r>
              <a:rPr lang="en-US" altLang="zh-CN" sz="1500" dirty="0"/>
              <a:t>ai</a:t>
            </a:r>
            <a:r>
              <a:rPr lang="zh-CN" altLang="en-US" sz="1500" dirty="0"/>
              <a:t>工作者 </a:t>
            </a:r>
            <a:r>
              <a:rPr lang="en-US" altLang="zh-CN" sz="1500" dirty="0"/>
              <a:t>how</a:t>
            </a:r>
            <a:r>
              <a:rPr lang="zh-CN" altLang="en-US" sz="1500" dirty="0"/>
              <a:t> </a:t>
            </a:r>
            <a:r>
              <a:rPr lang="en-US" altLang="zh-CN" sz="1500" dirty="0"/>
              <a:t>could</a:t>
            </a:r>
            <a:r>
              <a:rPr lang="zh-CN" altLang="en-US" sz="1500" dirty="0"/>
              <a:t> </a:t>
            </a:r>
            <a:r>
              <a:rPr lang="en-US" altLang="zh-CN" sz="1500" dirty="0"/>
              <a:t>you</a:t>
            </a:r>
            <a:r>
              <a:rPr lang="zh-CN" altLang="en-US" sz="1500" dirty="0"/>
              <a:t> </a:t>
            </a:r>
            <a:r>
              <a:rPr lang="en-US" altLang="zh-CN" sz="1500" dirty="0"/>
              <a:t>become</a:t>
            </a:r>
            <a:r>
              <a:rPr lang="zh-CN" altLang="en-US" sz="1500" dirty="0"/>
              <a:t> </a:t>
            </a:r>
            <a:r>
              <a:rPr lang="en-US" altLang="zh-CN" sz="1500" dirty="0"/>
              <a:t>a</a:t>
            </a:r>
            <a:r>
              <a:rPr lang="zh-CN" altLang="en-US" sz="1500" dirty="0"/>
              <a:t> </a:t>
            </a:r>
            <a:r>
              <a:rPr lang="en-US" altLang="zh-CN" sz="1500" dirty="0"/>
              <a:t>good</a:t>
            </a:r>
            <a:r>
              <a:rPr lang="zh-CN" altLang="en-US" sz="1500" dirty="0"/>
              <a:t> </a:t>
            </a:r>
            <a:r>
              <a:rPr lang="en-US" altLang="zh-CN" sz="1500" dirty="0"/>
              <a:t>ai</a:t>
            </a:r>
            <a:r>
              <a:rPr lang="zh-CN" altLang="en-US" sz="1500" dirty="0"/>
              <a:t> </a:t>
            </a:r>
            <a:r>
              <a:rPr lang="en-US" altLang="zh-CN" sz="1500" dirty="0"/>
              <a:t>engineer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>
              <a:lnSpc>
                <a:spcPct val="90000"/>
              </a:lnSpc>
            </a:pPr>
            <a:endParaRPr lang="en-US" altLang="zh-CN" sz="1500" dirty="0"/>
          </a:p>
          <a:p>
            <a:pPr>
              <a:lnSpc>
                <a:spcPct val="90000"/>
              </a:lnSpc>
            </a:pPr>
            <a:r>
              <a:rPr lang="en-US" altLang="zh-CN" sz="1500" dirty="0"/>
              <a:t>Today:</a:t>
            </a:r>
          </a:p>
          <a:p>
            <a:pPr>
              <a:lnSpc>
                <a:spcPct val="90000"/>
              </a:lnSpc>
            </a:pPr>
            <a:r>
              <a:rPr lang="en-US" altLang="zh-CN" sz="1500" dirty="0"/>
              <a:t>1.</a:t>
            </a:r>
            <a:r>
              <a:rPr lang="zh-CN" altLang="en-US" sz="1500" dirty="0"/>
              <a:t> 什么是优化问题 </a:t>
            </a:r>
            <a:r>
              <a:rPr lang="en-US" altLang="zh-CN" sz="1500" dirty="0"/>
              <a:t>optimization</a:t>
            </a:r>
            <a:r>
              <a:rPr lang="zh-CN" altLang="en-US" sz="1500" dirty="0"/>
              <a:t> </a:t>
            </a:r>
            <a:r>
              <a:rPr lang="en-US" altLang="zh-CN" sz="1500" dirty="0"/>
              <a:t>problem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>
              <a:lnSpc>
                <a:spcPct val="90000"/>
              </a:lnSpc>
            </a:pPr>
            <a:r>
              <a:rPr lang="en-US" altLang="zh-CN" sz="1500" dirty="0"/>
              <a:t>2.</a:t>
            </a:r>
            <a:r>
              <a:rPr lang="zh-CN" altLang="en-US" sz="1500" dirty="0"/>
              <a:t> 动态规划 </a:t>
            </a:r>
            <a:r>
              <a:rPr lang="en-US" altLang="zh-CN" sz="1500" dirty="0"/>
              <a:t>dynamic</a:t>
            </a:r>
            <a:r>
              <a:rPr lang="zh-CN" altLang="en-US" sz="1500" dirty="0"/>
              <a:t> </a:t>
            </a:r>
            <a:r>
              <a:rPr lang="en-US" altLang="zh-CN" sz="1500" dirty="0"/>
              <a:t>programming</a:t>
            </a:r>
            <a:r>
              <a:rPr lang="zh-CN" altLang="en-US" sz="1500" dirty="0"/>
              <a:t> </a:t>
            </a:r>
            <a:r>
              <a:rPr lang="zh-CN" altLang="en-US" sz="1500" dirty="0">
                <a:sym typeface="Wingdings" pitchFamily="2" charset="2"/>
              </a:rPr>
              <a:t> </a:t>
            </a:r>
            <a:r>
              <a:rPr lang="en-US" altLang="zh-CN" sz="1500" dirty="0">
                <a:sym typeface="Wingdings" pitchFamily="2" charset="2"/>
              </a:rPr>
              <a:t>(</a:t>
            </a:r>
            <a:r>
              <a:rPr lang="en-US" altLang="zh-CN" sz="1500" dirty="0"/>
              <a:t>coding)</a:t>
            </a:r>
          </a:p>
          <a:p>
            <a:pPr>
              <a:lnSpc>
                <a:spcPct val="90000"/>
              </a:lnSpc>
            </a:pPr>
            <a:r>
              <a:rPr lang="en-US" altLang="zh-CN" sz="1500" dirty="0"/>
              <a:t>3.</a:t>
            </a:r>
            <a:r>
              <a:rPr lang="zh-CN" altLang="en-US" sz="1500" dirty="0"/>
              <a:t> 梯度下降 </a:t>
            </a:r>
            <a:r>
              <a:rPr lang="en-US" altLang="zh-CN" sz="1500" dirty="0"/>
              <a:t>gradient</a:t>
            </a:r>
            <a:r>
              <a:rPr lang="zh-CN" altLang="en-US" sz="1500" dirty="0"/>
              <a:t> </a:t>
            </a:r>
            <a:r>
              <a:rPr lang="en-US" altLang="zh-CN" sz="1500" dirty="0"/>
              <a:t>descent</a:t>
            </a:r>
            <a:r>
              <a:rPr lang="zh-CN" altLang="en-US" sz="1500" dirty="0"/>
              <a:t> </a:t>
            </a:r>
            <a:r>
              <a:rPr lang="en-US" altLang="zh-CN" sz="1500" dirty="0"/>
              <a:t>(coding)</a:t>
            </a:r>
          </a:p>
          <a:p>
            <a:pPr>
              <a:lnSpc>
                <a:spcPct val="90000"/>
              </a:lnSpc>
            </a:pPr>
            <a:r>
              <a:rPr lang="en-US" altLang="zh-CN" sz="1500" dirty="0"/>
              <a:t>4.</a:t>
            </a:r>
            <a:r>
              <a:rPr lang="zh-CN" altLang="en-US" sz="1500" dirty="0"/>
              <a:t> 什么是机器学习 </a:t>
            </a:r>
            <a:r>
              <a:rPr lang="en-US" altLang="zh-CN" sz="1500" dirty="0"/>
              <a:t>machine</a:t>
            </a:r>
            <a:r>
              <a:rPr lang="zh-CN" altLang="en-US" sz="1500" dirty="0"/>
              <a:t> </a:t>
            </a:r>
            <a:r>
              <a:rPr lang="en-US" altLang="zh-CN" sz="1500" dirty="0"/>
              <a:t>learning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>
              <a:lnSpc>
                <a:spcPct val="90000"/>
              </a:lnSpc>
            </a:pPr>
            <a:r>
              <a:rPr lang="en-US" altLang="zh-CN" sz="1500" dirty="0"/>
              <a:t>5.</a:t>
            </a:r>
            <a:r>
              <a:rPr lang="zh-CN" altLang="en-US" sz="1500" dirty="0"/>
              <a:t> 特征、模型和预测  </a:t>
            </a:r>
            <a:r>
              <a:rPr lang="en-US" altLang="zh-CN" sz="1500" dirty="0"/>
              <a:t>feature</a:t>
            </a:r>
            <a:r>
              <a:rPr lang="zh-CN" altLang="en-US" sz="1500" dirty="0"/>
              <a:t>、</a:t>
            </a:r>
            <a:r>
              <a:rPr lang="en-US" altLang="zh-CN" sz="1500" dirty="0"/>
              <a:t>model</a:t>
            </a:r>
            <a:r>
              <a:rPr lang="zh-CN" altLang="en-US" sz="1500" dirty="0"/>
              <a:t>、</a:t>
            </a:r>
            <a:r>
              <a:rPr lang="en-US" altLang="zh-CN" sz="1500" dirty="0"/>
              <a:t>predicate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pPr>
              <a:lnSpc>
                <a:spcPct val="90000"/>
              </a:lnSpc>
            </a:pPr>
            <a:r>
              <a:rPr lang="en-US" altLang="zh-CN" sz="1500" dirty="0"/>
              <a:t>6.</a:t>
            </a:r>
            <a:r>
              <a:rPr lang="zh-CN" altLang="en-US" sz="1500" dirty="0"/>
              <a:t> 什么是向量距离</a:t>
            </a:r>
            <a:r>
              <a:rPr lang="en-US" altLang="zh-CN" sz="1500" dirty="0"/>
              <a:t>vector</a:t>
            </a:r>
            <a:r>
              <a:rPr lang="zh-CN" altLang="en-US" sz="1500" dirty="0"/>
              <a:t> </a:t>
            </a:r>
            <a:r>
              <a:rPr lang="en-US" altLang="zh-CN" sz="1500" dirty="0"/>
              <a:t>distance</a:t>
            </a:r>
            <a:r>
              <a:rPr lang="zh-CN" altLang="en-US" sz="1500" dirty="0"/>
              <a:t>  </a:t>
            </a:r>
            <a:r>
              <a:rPr lang="en-US" altLang="zh-CN" sz="1500" dirty="0"/>
              <a:t>(coding)</a:t>
            </a:r>
          </a:p>
          <a:p>
            <a:pPr>
              <a:lnSpc>
                <a:spcPct val="90000"/>
              </a:lnSpc>
            </a:pPr>
            <a:r>
              <a:rPr lang="en-US" altLang="zh-CN" sz="1500" dirty="0"/>
              <a:t>7.</a:t>
            </a:r>
            <a:r>
              <a:rPr lang="zh-CN" altLang="en-US" sz="1500" dirty="0"/>
              <a:t> </a:t>
            </a:r>
            <a:r>
              <a:rPr lang="en-US" altLang="zh-CN" sz="1500" dirty="0"/>
              <a:t>k-means</a:t>
            </a:r>
            <a:r>
              <a:rPr lang="zh-CN" altLang="en-US" sz="1500" dirty="0"/>
              <a:t>聚类 </a:t>
            </a:r>
            <a:r>
              <a:rPr lang="en-US" altLang="zh-CN" sz="1500" dirty="0"/>
              <a:t>(coding)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CN" sz="1500" dirty="0"/>
          </a:p>
        </p:txBody>
      </p:sp>
    </p:spTree>
    <p:extLst>
      <p:ext uri="{BB962C8B-B14F-4D97-AF65-F5344CB8AC3E}">
        <p14:creationId xmlns:p14="http://schemas.microsoft.com/office/powerpoint/2010/main" val="1941992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6CE8D-A1F8-F242-B9F4-7330F6B8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anchor="ctr">
            <a:normAutofit/>
          </a:bodyPr>
          <a:lstStyle/>
          <a:p>
            <a:r>
              <a:rPr lang="en-US" sz="4400"/>
              <a:t>H</a:t>
            </a:r>
            <a:r>
              <a:rPr lang="en-CN" sz="4400"/>
              <a:t>ome</a:t>
            </a:r>
            <a:r>
              <a:rPr lang="en-US" altLang="zh-CN" sz="4400"/>
              <a:t>work</a:t>
            </a:r>
            <a:endParaRPr lang="en-CN" sz="44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8AFDB2-250D-2548-A578-D73643B1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499" y="643467"/>
            <a:ext cx="4521480" cy="5571064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复现课程代码（动态规划，省会能源中心，文本聚类）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浅谈如何提升算法工程师将现实问题抽象解决的能力？机器学习只能解决部分问题，或者我们需要只是机器学习整体过程中的部分功能，这给我们什么启示？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XX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需要张毓补充</a:t>
            </a:r>
            <a:r>
              <a:rPr lang="en-US" altLang="zh-CN" dirty="0"/>
              <a:t>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98170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5B3C-B117-0E45-BC10-C1868775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N" dirty="0"/>
              <a:t>rogr</a:t>
            </a:r>
            <a:r>
              <a:rPr lang="en-US" altLang="zh-CN" dirty="0" err="1"/>
              <a:t>mming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02-04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A597-5BC1-2F4D-A7D7-4E97A757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&gt;&gt;</a:t>
            </a:r>
            <a:r>
              <a:rPr lang="zh-CN" altLang="en-CN" dirty="0"/>
              <a:t>文本</a:t>
            </a:r>
            <a:r>
              <a:rPr lang="zh-CN" altLang="en-US" dirty="0"/>
              <a:t>聚类，基于</a:t>
            </a:r>
            <a:r>
              <a:rPr lang="en-US" altLang="zh-CN" dirty="0" err="1"/>
              <a:t>tf-idf</a:t>
            </a:r>
            <a:r>
              <a:rPr lang="zh-CN" altLang="en-US" dirty="0"/>
              <a:t>和</a:t>
            </a:r>
            <a:r>
              <a:rPr lang="en-US" altLang="zh-CN" dirty="0"/>
              <a:t>k-means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53782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E31A-2199-C94A-BEC3-453861E0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CN" dirty="0"/>
              <a:t>ext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16A58-F866-B742-B27A-D3A06BD0F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0213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9DE36-3643-CD47-8FA5-89CED7FFA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700"/>
              <a:t>对于同学建议的回应 </a:t>
            </a:r>
            <a:r>
              <a:rPr lang="en-US" altLang="zh-CN" sz="3700"/>
              <a:t>response</a:t>
            </a:r>
            <a:r>
              <a:rPr lang="zh-CN" altLang="en-US" sz="3700"/>
              <a:t> </a:t>
            </a:r>
            <a:r>
              <a:rPr lang="en-US" altLang="zh-CN" sz="3700"/>
              <a:t>to</a:t>
            </a:r>
            <a:r>
              <a:rPr lang="zh-CN" altLang="en-US" sz="3700"/>
              <a:t> </a:t>
            </a:r>
            <a:r>
              <a:rPr lang="en-US" altLang="zh-CN" sz="3700"/>
              <a:t>suggestions</a:t>
            </a:r>
            <a:r>
              <a:rPr lang="zh-CN" altLang="en-US" sz="3700"/>
              <a:t> </a:t>
            </a:r>
            <a:endParaRPr lang="en-CN" sz="37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6F48B18-741E-4242-B6DE-C7E61379D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1226113" cy="418162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参考资料和书籍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Solution: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  <a:hlinkClick r:id="rId3"/>
              </a:rPr>
              <a:t>https://github.com/computing-intelligence/References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答疑课程和一对一交流课程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Solution: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助教每周答疑，民权老师每两周直播答疑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关于阶段性项目练习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Solution: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从第二节课开始实战练习就会逐渐增多</a:t>
            </a:r>
            <a:endParaRPr lang="en-CN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4.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希望多讲一些和面试、工程实战相关的问题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Solution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：尽量做到每节课都有一个相关企业实战案例分享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5.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希望能有最新的产业问题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Solution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：从下一周开始，每两周邀请一名产业、科研界的工作人员和大家分享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6.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代码、课件希望能提前上传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Solution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：从第三节课开始，至少提前两天上传代码</a:t>
            </a:r>
            <a:r>
              <a:rPr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+ppt</a:t>
            </a:r>
            <a:r>
              <a:rPr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21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义乌国际商贸城银行网点告急金华安邦护卫启动-皇家娱乐- 首页">
            <a:extLst>
              <a:ext uri="{FF2B5EF4-FFF2-40B4-BE49-F238E27FC236}">
                <a16:creationId xmlns:a16="http://schemas.microsoft.com/office/drawing/2014/main" id="{62A4781F-DEFC-094F-9F57-6C72B6F3A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1606"/>
          <a:stretch/>
        </p:blipFill>
        <p:spPr bwMode="auto">
          <a:xfrm>
            <a:off x="1919175" y="2663685"/>
            <a:ext cx="1964619" cy="120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6F2D2-F800-EA40-B70A-F43468F6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726" y="279128"/>
            <a:ext cx="5484761" cy="1905000"/>
          </a:xfrm>
        </p:spPr>
        <p:txBody>
          <a:bodyPr>
            <a:normAutofit/>
          </a:bodyPr>
          <a:lstStyle/>
          <a:p>
            <a:r>
              <a:rPr lang="zh-CN" altLang="en-CN" dirty="0">
                <a:solidFill>
                  <a:schemeClr val="tx1"/>
                </a:solidFill>
              </a:rPr>
              <a:t>从一个</a:t>
            </a:r>
            <a:r>
              <a:rPr lang="zh-CN" altLang="en-US" dirty="0">
                <a:solidFill>
                  <a:schemeClr val="tx1"/>
                </a:solidFill>
              </a:rPr>
              <a:t>真实的例子讲起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24ECA-63B2-6141-8C03-AF5D2012F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66999"/>
            <a:ext cx="5484765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N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</a:schemeClr>
                  </a:gs>
                </a:gsLst>
                <a:lin ang="5580000" scaled="0"/>
                <a:tileRect/>
              </a:gradFill>
            </a:endParaRPr>
          </a:p>
          <a:p>
            <a:pPr marL="0" indent="0">
              <a:buNone/>
            </a:pPr>
            <a:endParaRPr lang="en-CN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9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  <p:pic>
        <p:nvPicPr>
          <p:cNvPr id="1028" name="Picture 4" descr="ATM机概念股龙头-ATM机概念股有哪些-ATM机概念股一览表__同花顺金融服务网">
            <a:extLst>
              <a:ext uri="{FF2B5EF4-FFF2-40B4-BE49-F238E27FC236}">
                <a16:creationId xmlns:a16="http://schemas.microsoft.com/office/drawing/2014/main" id="{4FE667F9-28D1-4049-BB80-57DF072B7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3" r="2" b="12560"/>
          <a:stretch/>
        </p:blipFill>
        <p:spPr bwMode="auto">
          <a:xfrm>
            <a:off x="1919175" y="3994563"/>
            <a:ext cx="1964619" cy="145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3D941EED-DD71-3248-9E7D-4173B29677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00" r="2189"/>
          <a:stretch/>
        </p:blipFill>
        <p:spPr>
          <a:xfrm>
            <a:off x="4110743" y="2345085"/>
            <a:ext cx="5030867" cy="37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E4DF-8BF7-244B-8634-89F12ECE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27" y="609599"/>
            <a:ext cx="3283970" cy="1463478"/>
          </a:xfrm>
        </p:spPr>
        <p:txBody>
          <a:bodyPr>
            <a:normAutofit/>
          </a:bodyPr>
          <a:lstStyle/>
          <a:p>
            <a:r>
              <a:rPr lang="en-CN" sz="2400" dirty="0"/>
              <a:t>还有很多类似的例子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E952-FF91-DC4D-B9B7-39208637E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21" y="2057107"/>
            <a:ext cx="3405137" cy="448685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700" dirty="0"/>
              <a:t>1.</a:t>
            </a:r>
            <a:r>
              <a:rPr lang="zh-CN" altLang="en-US" sz="1700" dirty="0"/>
              <a:t> 对于一家公司而言，手里的钱是有限的，如何把这些金额分配到不同的项目组中？</a:t>
            </a:r>
            <a:endParaRPr lang="en-US" altLang="zh-CN" sz="1700" dirty="0"/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700" dirty="0"/>
              <a:t>2.</a:t>
            </a:r>
            <a:r>
              <a:rPr lang="zh-CN" altLang="en-US" sz="1700" dirty="0"/>
              <a:t> 如何选取合理的存货地点，货仓里的不同位置应该放哪些商品？</a:t>
            </a:r>
            <a:endParaRPr lang="en-US" altLang="zh-CN" sz="1700" dirty="0"/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700" dirty="0"/>
              <a:t>3.</a:t>
            </a:r>
            <a:r>
              <a:rPr lang="zh-CN" altLang="en-US" sz="1700" dirty="0"/>
              <a:t> 制造一部手机，如何选取合理的元器件成本从而达到最优利润？</a:t>
            </a:r>
            <a:endParaRPr lang="en-US" altLang="zh-CN" sz="1700" dirty="0"/>
          </a:p>
          <a:p>
            <a:pPr>
              <a:lnSpc>
                <a:spcPct val="150000"/>
              </a:lnSpc>
              <a:buClr>
                <a:srgbClr val="3ADAF2"/>
              </a:buClr>
            </a:pPr>
            <a:r>
              <a:rPr lang="en-US" altLang="zh-CN" sz="1700" dirty="0"/>
              <a:t>4.</a:t>
            </a:r>
            <a:r>
              <a:rPr lang="zh-CN" altLang="en-US" sz="1700" dirty="0"/>
              <a:t> 物流、航空业、交通、外卖配送如何让用户满意度最高？</a:t>
            </a:r>
            <a:endParaRPr lang="en-US" altLang="zh-CN" sz="1700" dirty="0"/>
          </a:p>
        </p:txBody>
      </p:sp>
      <p:pic>
        <p:nvPicPr>
          <p:cNvPr id="2056" name="Picture 8" descr="东南亚出海_出海企业排名_出海企业_出海游戏">
            <a:extLst>
              <a:ext uri="{FF2B5EF4-FFF2-40B4-BE49-F238E27FC236}">
                <a16:creationId xmlns:a16="http://schemas.microsoft.com/office/drawing/2014/main" id="{657C0E99-001D-BB4C-A528-6C06FA88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2574" y="4323783"/>
            <a:ext cx="2838105" cy="17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分析：从元器件分析，Reno 3 5G售价成本比高达1.86 - OFweek电子工程网">
            <a:extLst>
              <a:ext uri="{FF2B5EF4-FFF2-40B4-BE49-F238E27FC236}">
                <a16:creationId xmlns:a16="http://schemas.microsoft.com/office/drawing/2014/main" id="{C369E76C-629E-BE4B-9B5D-CEE4C4002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5858" y="4300532"/>
            <a:ext cx="2743200" cy="183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各大發展商旗下商場減租安排- 地產新聞- 地產資訊網">
            <a:extLst>
              <a:ext uri="{FF2B5EF4-FFF2-40B4-BE49-F238E27FC236}">
                <a16:creationId xmlns:a16="http://schemas.microsoft.com/office/drawing/2014/main" id="{3BB4EA78-3AD1-1840-B56C-AF0918384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4826" y="874837"/>
            <a:ext cx="2785868" cy="185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t pays for the RMB to go digital - Chinadaily.com.cn">
            <a:extLst>
              <a:ext uri="{FF2B5EF4-FFF2-40B4-BE49-F238E27FC236}">
                <a16:creationId xmlns:a16="http://schemas.microsoft.com/office/drawing/2014/main" id="{370DDA2D-EB48-1648-93CC-D67E8BCF0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7436" y="840120"/>
            <a:ext cx="2743198" cy="183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CE0A6D-2415-9A48-B2B8-DD6D07B8C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989" y="2682676"/>
            <a:ext cx="5588000" cy="151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CD7F6E-902C-F649-AD60-D80C3C480CD2}"/>
              </a:ext>
            </a:extLst>
          </p:cNvPr>
          <p:cNvSpPr txBox="1"/>
          <p:nvPr/>
        </p:nvSpPr>
        <p:spPr>
          <a:xfrm>
            <a:off x="4260404" y="4459943"/>
            <a:ext cx="25891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CN" dirty="0"/>
              <a:t>ptimi</a:t>
            </a:r>
            <a:r>
              <a:rPr lang="en-US" altLang="zh-CN" dirty="0" err="1"/>
              <a:t>zation</a:t>
            </a:r>
            <a:r>
              <a:rPr lang="zh-CN" altLang="en-US" dirty="0"/>
              <a:t> 优化问题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018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EE9C-E42B-4A44-BEB2-46655E19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example:</a:t>
            </a:r>
            <a:br>
              <a:rPr lang="en-US" altLang="zh-CN" dirty="0"/>
            </a:br>
            <a:r>
              <a:rPr lang="en-US" dirty="0"/>
              <a:t>C</a:t>
            </a:r>
            <a:r>
              <a:rPr lang="en-CN" dirty="0"/>
              <a:t>ut</a:t>
            </a:r>
            <a:r>
              <a:rPr lang="zh-CN" altLang="en-US" dirty="0"/>
              <a:t> </a:t>
            </a:r>
            <a:r>
              <a:rPr lang="en-US" altLang="zh-CN" dirty="0"/>
              <a:t>rod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endParaRPr lang="en-C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7E55E58-DD6F-EE46-A70E-1C95AFA993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256312"/>
              </p:ext>
            </p:extLst>
          </p:nvPr>
        </p:nvGraphicFramePr>
        <p:xfrm>
          <a:off x="1141412" y="2326539"/>
          <a:ext cx="9905988" cy="1201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499">
                  <a:extLst>
                    <a:ext uri="{9D8B030D-6E8A-4147-A177-3AD203B41FA5}">
                      <a16:colId xmlns:a16="http://schemas.microsoft.com/office/drawing/2014/main" val="3797910085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3712881095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3452672443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1636520991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3587678255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1220346810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3629010546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2683435292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1815976917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314558335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1023302618"/>
                    </a:ext>
                  </a:extLst>
                </a:gridCol>
                <a:gridCol w="825499">
                  <a:extLst>
                    <a:ext uri="{9D8B030D-6E8A-4147-A177-3AD203B41FA5}">
                      <a16:colId xmlns:a16="http://schemas.microsoft.com/office/drawing/2014/main" val="4220247667"/>
                    </a:ext>
                  </a:extLst>
                </a:gridCol>
              </a:tblGrid>
              <a:tr h="600926">
                <a:tc>
                  <a:txBody>
                    <a:bodyPr/>
                    <a:lstStyle/>
                    <a:p>
                      <a:r>
                        <a:rPr lang="en-CN" dirty="0"/>
                        <a:t>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98074"/>
                  </a:ext>
                </a:extLst>
              </a:tr>
              <a:tr h="600926">
                <a:tc>
                  <a:txBody>
                    <a:bodyPr/>
                    <a:lstStyle/>
                    <a:p>
                      <a:r>
                        <a:rPr lang="en-CN" dirty="0"/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133273"/>
                  </a:ext>
                </a:extLst>
              </a:tr>
            </a:tbl>
          </a:graphicData>
        </a:graphic>
      </p:graphicFrame>
      <p:pic>
        <p:nvPicPr>
          <p:cNvPr id="3076" name="Picture 4" descr="Rod cutting problem">
            <a:extLst>
              <a:ext uri="{FF2B5EF4-FFF2-40B4-BE49-F238E27FC236}">
                <a16:creationId xmlns:a16="http://schemas.microsoft.com/office/drawing/2014/main" id="{46783921-8B23-9C4D-850C-F4EE5838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3621843"/>
            <a:ext cx="9905988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45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D5B3C-B117-0E45-BC10-C1868775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N" dirty="0"/>
              <a:t>rogr</a:t>
            </a:r>
            <a:r>
              <a:rPr lang="en-US" altLang="zh-CN" dirty="0" err="1"/>
              <a:t>mming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02-01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A597-5BC1-2F4D-A7D7-4E97A757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&gt;&gt;Rod</a:t>
            </a:r>
            <a:r>
              <a:rPr lang="zh-CN" altLang="en-US" dirty="0"/>
              <a:t> </a:t>
            </a:r>
            <a:r>
              <a:rPr lang="en-US" altLang="zh-CN" dirty="0"/>
              <a:t>cutting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8220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6514-9F0D-8743-BC0B-42315F33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D</a:t>
            </a:r>
            <a:r>
              <a:rPr lang="en-CN" sz="2800" dirty="0"/>
              <a:t>y</a:t>
            </a:r>
            <a:r>
              <a:rPr lang="en-US" altLang="zh-CN" sz="2800" dirty="0" err="1"/>
              <a:t>namic</a:t>
            </a:r>
            <a:r>
              <a:rPr lang="zh-CN" altLang="en-US" sz="2800" dirty="0"/>
              <a:t> </a:t>
            </a:r>
            <a:r>
              <a:rPr lang="en-US" altLang="zh-CN" sz="2800" dirty="0"/>
              <a:t>programming</a:t>
            </a:r>
            <a:r>
              <a:rPr lang="zh-CN" altLang="en-US" sz="2800" dirty="0"/>
              <a:t> </a:t>
            </a:r>
            <a:endParaRPr lang="en-C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80D7-8BAB-A74E-ADA5-AC895B4BC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1.</a:t>
            </a:r>
            <a:r>
              <a:rPr lang="zh-CN" altLang="en-US" sz="1800" dirty="0"/>
              <a:t> 识别子问题 </a:t>
            </a:r>
            <a:r>
              <a:rPr lang="en-US" altLang="zh-CN" sz="1800" dirty="0"/>
              <a:t>sub-problems</a:t>
            </a:r>
            <a:r>
              <a:rPr lang="zh-CN" altLang="en-US" sz="1800" dirty="0"/>
              <a:t> </a:t>
            </a:r>
            <a:r>
              <a:rPr lang="en-US" altLang="zh-CN" sz="1800" dirty="0"/>
              <a:t>dividing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1800" dirty="0"/>
              <a:t>2.</a:t>
            </a:r>
            <a:r>
              <a:rPr lang="zh-CN" altLang="en-US" sz="1800" dirty="0"/>
              <a:t> 识别子问题中的重叠特点 </a:t>
            </a:r>
            <a:r>
              <a:rPr lang="en-US" altLang="zh-CN" sz="1800" dirty="0"/>
              <a:t>over-lapping</a:t>
            </a:r>
            <a:r>
              <a:rPr lang="zh-CN" altLang="en-US" sz="1800" dirty="0"/>
              <a:t> </a:t>
            </a:r>
            <a:r>
              <a:rPr lang="en-US" altLang="zh-CN" sz="1800" dirty="0"/>
              <a:t>sub-problem</a:t>
            </a:r>
          </a:p>
          <a:p>
            <a:r>
              <a:rPr lang="en-US" altLang="zh-CN" sz="1800" dirty="0"/>
              <a:t>3.</a:t>
            </a:r>
            <a:r>
              <a:rPr lang="zh-CN" altLang="en-US" sz="1800" dirty="0"/>
              <a:t> 存储子问题的答案 </a:t>
            </a:r>
            <a:r>
              <a:rPr lang="en-US" altLang="zh-CN" sz="1800" dirty="0"/>
              <a:t>cache</a:t>
            </a:r>
            <a:r>
              <a:rPr lang="zh-CN" altLang="en-US" sz="1800" dirty="0"/>
              <a:t> </a:t>
            </a:r>
            <a:r>
              <a:rPr lang="en-US" altLang="zh-CN" sz="1800" dirty="0"/>
              <a:t>sub-solutions</a:t>
            </a:r>
          </a:p>
          <a:p>
            <a:r>
              <a:rPr lang="en-US" altLang="zh-CN" sz="1800" dirty="0"/>
              <a:t>4.</a:t>
            </a:r>
            <a:r>
              <a:rPr lang="zh-CN" altLang="en-US" sz="1800" dirty="0"/>
              <a:t> 合并问题答案 </a:t>
            </a:r>
            <a:r>
              <a:rPr lang="en-US" altLang="zh-CN" sz="1800" dirty="0"/>
              <a:t>combine</a:t>
            </a:r>
            <a:r>
              <a:rPr lang="zh-CN" altLang="en-US" sz="1800" dirty="0"/>
              <a:t> </a:t>
            </a:r>
            <a:r>
              <a:rPr lang="en-US" altLang="zh-CN" sz="1800" dirty="0"/>
              <a:t>solutions</a:t>
            </a:r>
          </a:p>
          <a:p>
            <a:r>
              <a:rPr lang="en-US" altLang="zh-CN" sz="1800" dirty="0"/>
              <a:t>5.</a:t>
            </a:r>
            <a:r>
              <a:rPr lang="zh-CN" altLang="en-US" sz="1800" dirty="0"/>
              <a:t> 解析答案 </a:t>
            </a:r>
            <a:r>
              <a:rPr lang="en-US" altLang="zh-CN" sz="1800" dirty="0"/>
              <a:t>parse</a:t>
            </a:r>
            <a:r>
              <a:rPr lang="zh-CN" altLang="en-US" sz="1800" dirty="0"/>
              <a:t> </a:t>
            </a:r>
            <a:r>
              <a:rPr lang="en-US" altLang="zh-CN" sz="1800" dirty="0"/>
              <a:t>solutions</a:t>
            </a:r>
            <a:endParaRPr lang="en-CN" sz="1800" dirty="0"/>
          </a:p>
        </p:txBody>
      </p:sp>
      <p:pic>
        <p:nvPicPr>
          <p:cNvPr id="4098" name="Picture 2" descr="A graphical introduction to dynamic programming">
            <a:extLst>
              <a:ext uri="{FF2B5EF4-FFF2-40B4-BE49-F238E27FC236}">
                <a16:creationId xmlns:a16="http://schemas.microsoft.com/office/drawing/2014/main" id="{E128240C-11BD-914A-8699-DB087A2B7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63" r="2" b="2"/>
          <a:stretch/>
        </p:blipFill>
        <p:spPr bwMode="auto">
          <a:xfrm>
            <a:off x="4779275" y="901199"/>
            <a:ext cx="6916633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50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DD74-B961-0C40-B915-092B28399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…</a:t>
            </a:r>
            <a:r>
              <a:rPr lang="zh-CN" altLang="en-US"/>
              <a:t> </a:t>
            </a:r>
            <a:r>
              <a:rPr lang="en-US"/>
              <a:t>D</a:t>
            </a:r>
            <a:r>
              <a:rPr lang="en-CN"/>
              <a:t>y</a:t>
            </a:r>
            <a:r>
              <a:rPr lang="en-US" altLang="zh-CN"/>
              <a:t>namic</a:t>
            </a:r>
            <a:r>
              <a:rPr lang="zh-CN" altLang="en-US"/>
              <a:t> </a:t>
            </a:r>
            <a:r>
              <a:rPr lang="en-US" altLang="zh-CN"/>
              <a:t>programming</a:t>
            </a:r>
            <a:r>
              <a:rPr lang="zh-CN" altLang="en-US"/>
              <a:t> </a:t>
            </a:r>
            <a:endParaRPr lang="en-C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2ACF6C-C6D6-4FDA-8702-A3F8F30CA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383070"/>
              </p:ext>
            </p:extLst>
          </p:nvPr>
        </p:nvGraphicFramePr>
        <p:xfrm>
          <a:off x="449434" y="2078182"/>
          <a:ext cx="11116491" cy="4083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6964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261</TotalTime>
  <Words>1086</Words>
  <Application>Microsoft Macintosh PowerPoint</Application>
  <PresentationFormat>Widescreen</PresentationFormat>
  <Paragraphs>274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KaiTi</vt:lpstr>
      <vt:lpstr>Microsoft YaHei Light</vt:lpstr>
      <vt:lpstr>SimSun</vt:lpstr>
      <vt:lpstr>Arial</vt:lpstr>
      <vt:lpstr>Calibri</vt:lpstr>
      <vt:lpstr>Calibri Light</vt:lpstr>
      <vt:lpstr>Cambria Math</vt:lpstr>
      <vt:lpstr>Celestial</vt:lpstr>
      <vt:lpstr>人工智能核心能力培养 — Lecture 02  从动态规划到机器学习 From Dynamic Programming To Machine Learning  The Kernel Ability For Artificial Intelligence </vt:lpstr>
      <vt:lpstr>review</vt:lpstr>
      <vt:lpstr>对于同学建议的回应 response to suggestions </vt:lpstr>
      <vt:lpstr>从一个真实的例子讲起</vt:lpstr>
      <vt:lpstr>还有很多类似的例子</vt:lpstr>
      <vt:lpstr>A simple optimization example: Cut rod problem </vt:lpstr>
      <vt:lpstr>Progrmming – 02-01</vt:lpstr>
      <vt:lpstr>Dynamic programming </vt:lpstr>
      <vt:lpstr>If … Dynamic programming </vt:lpstr>
      <vt:lpstr>Machine learning</vt:lpstr>
      <vt:lpstr>PowerPoint Presentation</vt:lpstr>
      <vt:lpstr>PowerPoint Presentation</vt:lpstr>
      <vt:lpstr>PowerPoint Presentation</vt:lpstr>
      <vt:lpstr>Progrmming – 02-02</vt:lpstr>
      <vt:lpstr>PowerPoint Presentation</vt:lpstr>
      <vt:lpstr>PowerPoint Presentation</vt:lpstr>
      <vt:lpstr>PowerPoint Presentation</vt:lpstr>
      <vt:lpstr>PowerPoint Presentation</vt:lpstr>
      <vt:lpstr>Progrmming – 02-03</vt:lpstr>
      <vt:lpstr>Homework</vt:lpstr>
      <vt:lpstr>Progrmming – 02-04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02  从动态规划到机器学习 From Dynamic Programming To Machine Learning  The Kernel Ability For Artificial Intelligence </dc:title>
  <dc:creator>gao minquan</dc:creator>
  <cp:lastModifiedBy>gao minquan</cp:lastModifiedBy>
  <cp:revision>30</cp:revision>
  <dcterms:created xsi:type="dcterms:W3CDTF">2021-02-24T04:21:37Z</dcterms:created>
  <dcterms:modified xsi:type="dcterms:W3CDTF">2021-04-16T09:47:00Z</dcterms:modified>
</cp:coreProperties>
</file>